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7" r:id="rId2"/>
    <p:sldId id="411" r:id="rId3"/>
    <p:sldId id="258" r:id="rId4"/>
    <p:sldId id="446" r:id="rId5"/>
    <p:sldId id="458" r:id="rId6"/>
    <p:sldId id="467" r:id="rId7"/>
    <p:sldId id="451" r:id="rId8"/>
    <p:sldId id="461" r:id="rId9"/>
    <p:sldId id="453" r:id="rId10"/>
    <p:sldId id="477" r:id="rId11"/>
    <p:sldId id="463" r:id="rId12"/>
    <p:sldId id="487" r:id="rId13"/>
    <p:sldId id="475" r:id="rId14"/>
    <p:sldId id="465" r:id="rId15"/>
    <p:sldId id="466" r:id="rId16"/>
    <p:sldId id="471" r:id="rId17"/>
    <p:sldId id="256" r:id="rId18"/>
    <p:sldId id="260" r:id="rId19"/>
    <p:sldId id="468" r:id="rId20"/>
    <p:sldId id="328" r:id="rId21"/>
    <p:sldId id="470" r:id="rId22"/>
    <p:sldId id="472" r:id="rId23"/>
    <p:sldId id="474" r:id="rId24"/>
    <p:sldId id="473" r:id="rId25"/>
    <p:sldId id="488" r:id="rId26"/>
    <p:sldId id="261" r:id="rId27"/>
    <p:sldId id="489" r:id="rId28"/>
    <p:sldId id="257" r:id="rId29"/>
    <p:sldId id="433" r:id="rId30"/>
    <p:sldId id="436" r:id="rId31"/>
    <p:sldId id="265" r:id="rId32"/>
    <p:sldId id="435" r:id="rId33"/>
    <p:sldId id="454" r:id="rId34"/>
    <p:sldId id="456" r:id="rId35"/>
    <p:sldId id="438" r:id="rId36"/>
    <p:sldId id="439" r:id="rId37"/>
  </p:sldIdLst>
  <p:sldSz cx="12192000" cy="6858000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F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0316;&#29289;&#29983;&#29986;\&#29577;&#33655;&#21253;&#29986;&#37327;&#25512;&#23450;\&#29577;&#33655;&#21253;&#20316;&#29289;&#35352;&#37636;&#34920;-&#21028;&#35672;&#32080;&#2652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0316;&#29289;&#29983;&#29986;\&#29577;&#33655;&#21253;&#29986;&#37327;&#25512;&#23450;\&#29577;&#33655;&#21253;&#20316;&#29289;&#35352;&#37636;&#34920;-&#21028;&#35672;&#32080;&#2652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de\Google%20&#38642;&#31471;&#30828;&#30879;\&#36786;&#21209;\&#23560;&#26696;\&#29983;&#29986;&#38928;&#28204;\108\&#40179;&#2679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Google%20&#38642;&#31471;&#30828;&#30879;\&#36786;&#21209;\&#23560;&#26696;\&#29983;&#29986;&#38928;&#28204;\108\&#30058;&#30707;&#2706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Google%20&#38642;&#31471;&#30828;&#30879;\&#36786;&#21209;\&#23560;&#26696;\&#29983;&#29986;&#38928;&#28204;\108\&#30058;&#30707;&#2706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Google%20&#38642;&#31471;&#30828;&#30879;\&#36786;&#21209;\&#23560;&#26696;\&#29983;&#29986;&#38928;&#28204;\108\&#30058;&#30707;&#2706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玉荷包新梢比例與產量成數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6.3423995618876912E-3"/>
                  <c:y val="-9.476721546260150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xVal>
            <c:numRef>
              <c:f>工作表2!$Q$33:$Q$36</c:f>
              <c:numCache>
                <c:formatCode>0.00%</c:formatCode>
                <c:ptCount val="4"/>
                <c:pt idx="0">
                  <c:v>3.4646604632745985E-4</c:v>
                </c:pt>
                <c:pt idx="1">
                  <c:v>4.3069430249639731E-4</c:v>
                </c:pt>
                <c:pt idx="2">
                  <c:v>5.9628703741649927E-3</c:v>
                </c:pt>
                <c:pt idx="3">
                  <c:v>6.031395568001292E-3</c:v>
                </c:pt>
              </c:numCache>
            </c:numRef>
          </c:xVal>
          <c:yVal>
            <c:numRef>
              <c:f>工作表2!$R$33:$R$36</c:f>
              <c:numCache>
                <c:formatCode>#,##0_ </c:formatCode>
                <c:ptCount val="4"/>
                <c:pt idx="0">
                  <c:v>3345.4139949818791</c:v>
                </c:pt>
                <c:pt idx="1">
                  <c:v>5376.8258804552379</c:v>
                </c:pt>
                <c:pt idx="2">
                  <c:v>8002.3517115233853</c:v>
                </c:pt>
                <c:pt idx="3">
                  <c:v>11661.052086032651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5F-4E6A-B10A-E4DE4BDDE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70368"/>
        <c:axId val="184770760"/>
      </c:scatterChart>
      <c:valAx>
        <c:axId val="184770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/>
                  <a:t>新梢比例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770760"/>
        <c:crosses val="autoZero"/>
        <c:crossBetween val="midCat"/>
      </c:valAx>
      <c:valAx>
        <c:axId val="184770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/>
                  <a:t>收量（公斤）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_ 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77036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800"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玉荷包新梢比例與產量成數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428579746590427E-2"/>
                  <c:y val="-0.2579618360955574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xVal>
            <c:numRef>
              <c:f>工作表2!$Q$35:$Q$39</c:f>
              <c:numCache>
                <c:formatCode>0.00%</c:formatCode>
                <c:ptCount val="5"/>
                <c:pt idx="0">
                  <c:v>5.9628703741649927E-3</c:v>
                </c:pt>
                <c:pt idx="1">
                  <c:v>6.031395568001292E-3</c:v>
                </c:pt>
                <c:pt idx="2">
                  <c:v>1.2000141102674644E-2</c:v>
                </c:pt>
                <c:pt idx="3">
                  <c:v>1.29985100882767E-2</c:v>
                </c:pt>
                <c:pt idx="4">
                  <c:v>1.8593767259397962E-2</c:v>
                </c:pt>
              </c:numCache>
            </c:numRef>
          </c:xVal>
          <c:yVal>
            <c:numRef>
              <c:f>工作表2!$R$35:$R$39</c:f>
              <c:numCache>
                <c:formatCode>#,##0_ </c:formatCode>
                <c:ptCount val="5"/>
                <c:pt idx="0">
                  <c:v>8002.3517115233853</c:v>
                </c:pt>
                <c:pt idx="1">
                  <c:v>11661.052086032651</c:v>
                </c:pt>
                <c:pt idx="2">
                  <c:v>6165.0265516484433</c:v>
                </c:pt>
                <c:pt idx="3">
                  <c:v>7891.0583036479229</c:v>
                </c:pt>
                <c:pt idx="4">
                  <c:v>6185.5032422346158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DB-4D6E-B3AC-4F4561ABC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734016"/>
        <c:axId val="185734408"/>
      </c:scatterChart>
      <c:valAx>
        <c:axId val="185734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/>
                  <a:t>新梢比例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5734408"/>
        <c:crosses val="autoZero"/>
        <c:crossBetween val="midCat"/>
      </c:valAx>
      <c:valAx>
        <c:axId val="185734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/>
                  <a:t>收量（公斤）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#,##0_ 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573401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8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高雄</a:t>
            </a:r>
            <a:r>
              <a:rPr lang="zh-TW" altLang="en-US"/>
              <a:t>香蕉</a:t>
            </a:r>
            <a:r>
              <a:rPr lang="zh-TW"/>
              <a:t>近年外銷量（公噸）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外銷!$O$5</c:f>
              <c:strCache>
                <c:ptCount val="1"/>
                <c:pt idx="0">
                  <c:v>外銷量（公噸）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ysClr val="window" lastClr="FFFFFF"/>
              </a:solidFill>
              <a:ln>
                <a:solidFill>
                  <a:srgbClr val="4472C4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外銷!$F$9:$F$15</c:f>
              <c:strCache>
                <c:ptCount val="7"/>
                <c:pt idx="0">
                  <c:v>105</c:v>
                </c:pt>
                <c:pt idx="1">
                  <c:v>106</c:v>
                </c:pt>
                <c:pt idx="2">
                  <c:v>107</c:v>
                </c:pt>
                <c:pt idx="3">
                  <c:v>1月</c:v>
                </c:pt>
                <c:pt idx="4">
                  <c:v>2月</c:v>
                </c:pt>
                <c:pt idx="5">
                  <c:v>3月</c:v>
                </c:pt>
                <c:pt idx="6">
                  <c:v>108年目標</c:v>
                </c:pt>
              </c:strCache>
            </c:strRef>
          </c:cat>
          <c:val>
            <c:numRef>
              <c:f>外銷!$O$9:$O$15</c:f>
              <c:numCache>
                <c:formatCode>#,##0_);[Red]\(#,##0\)</c:formatCode>
                <c:ptCount val="7"/>
                <c:pt idx="0">
                  <c:v>630</c:v>
                </c:pt>
                <c:pt idx="1">
                  <c:v>636</c:v>
                </c:pt>
                <c:pt idx="2">
                  <c:v>963</c:v>
                </c:pt>
                <c:pt idx="3">
                  <c:v>64.8</c:v>
                </c:pt>
                <c:pt idx="4">
                  <c:v>152.39999999999998</c:v>
                </c:pt>
                <c:pt idx="5">
                  <c:v>300.5</c:v>
                </c:pt>
                <c:pt idx="6">
                  <c:v>2200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DC-4296-851C-468021C4183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86317256"/>
        <c:axId val="486317584"/>
      </c:lineChart>
      <c:catAx>
        <c:axId val="48631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86317584"/>
        <c:crosses val="autoZero"/>
        <c:auto val="1"/>
        <c:lblAlgn val="ctr"/>
        <c:lblOffset val="100"/>
        <c:noMultiLvlLbl val="0"/>
      </c:catAx>
      <c:valAx>
        <c:axId val="486317584"/>
        <c:scaling>
          <c:orientation val="minMax"/>
        </c:scaling>
        <c:delete val="1"/>
        <c:axPos val="l"/>
        <c:numFmt formatCode="#,##0_);[Red]\(#,##0\)" sourceLinked="0"/>
        <c:majorTickMark val="none"/>
        <c:minorTickMark val="none"/>
        <c:tickLblPos val="nextTo"/>
        <c:crossAx val="48631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noFill/>
      <a:round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高雄</a:t>
            </a:r>
            <a:r>
              <a:rPr lang="zh-TW" altLang="en-US"/>
              <a:t>鳳梨</a:t>
            </a:r>
            <a:r>
              <a:rPr lang="zh-TW"/>
              <a:t>近年外銷量（公噸）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外銷!$O$5</c:f>
              <c:strCache>
                <c:ptCount val="1"/>
                <c:pt idx="0">
                  <c:v>外銷量（公噸）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ysClr val="window" lastClr="FFFFFF"/>
              </a:solidFill>
              <a:ln>
                <a:solidFill>
                  <a:srgbClr val="4472C4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外銷!$F$9:$F$15</c:f>
              <c:strCache>
                <c:ptCount val="7"/>
                <c:pt idx="0">
                  <c:v>105</c:v>
                </c:pt>
                <c:pt idx="1">
                  <c:v>106</c:v>
                </c:pt>
                <c:pt idx="2">
                  <c:v>107</c:v>
                </c:pt>
                <c:pt idx="3">
                  <c:v>1月</c:v>
                </c:pt>
                <c:pt idx="4">
                  <c:v>2月</c:v>
                </c:pt>
                <c:pt idx="5">
                  <c:v>3月</c:v>
                </c:pt>
                <c:pt idx="6">
                  <c:v>108年目標</c:v>
                </c:pt>
              </c:strCache>
            </c:strRef>
          </c:cat>
          <c:val>
            <c:numRef>
              <c:f>外銷!$O$9:$O$15</c:f>
              <c:numCache>
                <c:formatCode>#,##0_);[Red]\(#,##0\)</c:formatCode>
                <c:ptCount val="7"/>
                <c:pt idx="0">
                  <c:v>630</c:v>
                </c:pt>
                <c:pt idx="1">
                  <c:v>636</c:v>
                </c:pt>
                <c:pt idx="2">
                  <c:v>963</c:v>
                </c:pt>
                <c:pt idx="3">
                  <c:v>228.5</c:v>
                </c:pt>
                <c:pt idx="4">
                  <c:v>964.8</c:v>
                </c:pt>
                <c:pt idx="5">
                  <c:v>3241.3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43-4950-8716-E2DA5A91514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86317256"/>
        <c:axId val="486317584"/>
      </c:lineChart>
      <c:catAx>
        <c:axId val="48631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86317584"/>
        <c:crosses val="autoZero"/>
        <c:auto val="1"/>
        <c:lblAlgn val="ctr"/>
        <c:lblOffset val="100"/>
        <c:noMultiLvlLbl val="0"/>
      </c:catAx>
      <c:valAx>
        <c:axId val="486317584"/>
        <c:scaling>
          <c:orientation val="minMax"/>
        </c:scaling>
        <c:delete val="1"/>
        <c:axPos val="l"/>
        <c:numFmt formatCode="#,##0_);[Red]\(#,##0\)" sourceLinked="0"/>
        <c:majorTickMark val="none"/>
        <c:minorTickMark val="none"/>
        <c:tickLblPos val="nextTo"/>
        <c:crossAx val="48631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noFill/>
      <a:round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近三年番石榴批發價格（元</a:t>
            </a:r>
            <a:r>
              <a:rPr lang="en-US"/>
              <a:t>/</a:t>
            </a:r>
            <a:r>
              <a:rPr lang="zh-TW"/>
              <a:t>公斤）、交易量（公噸）變化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4.9699887187646487E-2"/>
          <c:y val="0.11482193012568724"/>
          <c:w val="0.90881052862046141"/>
          <c:h val="0.678506115853405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'工作表6 (2)'!$Z$5</c:f>
              <c:strCache>
                <c:ptCount val="1"/>
                <c:pt idx="0">
                  <c:v>全台交易量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4472C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'工作表6 (2)'!$X$6:$Y$23</c:f>
              <c:multiLvlStrCache>
                <c:ptCount val="18"/>
                <c:lvl>
                  <c:pt idx="2">
                    <c:v>1月</c:v>
                  </c:pt>
                  <c:pt idx="3">
                    <c:v>2月</c:v>
                  </c:pt>
                  <c:pt idx="4">
                    <c:v>3月</c:v>
                  </c:pt>
                  <c:pt idx="5">
                    <c:v>4月</c:v>
                  </c:pt>
                  <c:pt idx="6">
                    <c:v>5月</c:v>
                  </c:pt>
                  <c:pt idx="7">
                    <c:v>6月</c:v>
                  </c:pt>
                  <c:pt idx="8">
                    <c:v>7月</c:v>
                  </c:pt>
                  <c:pt idx="9">
                    <c:v>8月</c:v>
                  </c:pt>
                  <c:pt idx="10">
                    <c:v>9月</c:v>
                  </c:pt>
                  <c:pt idx="11">
                    <c:v>10月</c:v>
                  </c:pt>
                  <c:pt idx="12">
                    <c:v>11月</c:v>
                  </c:pt>
                  <c:pt idx="13">
                    <c:v>12月</c:v>
                  </c:pt>
                  <c:pt idx="14">
                    <c:v>1月</c:v>
                  </c:pt>
                  <c:pt idx="15">
                    <c:v>2月</c:v>
                  </c:pt>
                  <c:pt idx="16">
                    <c:v>3月</c:v>
                  </c:pt>
                  <c:pt idx="17">
                    <c:v>4月</c:v>
                  </c:pt>
                </c:lvl>
                <c:lvl>
                  <c:pt idx="0">
                    <c:v>105</c:v>
                  </c:pt>
                  <c:pt idx="1">
                    <c:v>106</c:v>
                  </c:pt>
                  <c:pt idx="2">
                    <c:v>107</c:v>
                  </c:pt>
                  <c:pt idx="3">
                    <c:v>107</c:v>
                  </c:pt>
                  <c:pt idx="4">
                    <c:v>107</c:v>
                  </c:pt>
                  <c:pt idx="5">
                    <c:v>107</c:v>
                  </c:pt>
                  <c:pt idx="6">
                    <c:v>107</c:v>
                  </c:pt>
                  <c:pt idx="7">
                    <c:v>107</c:v>
                  </c:pt>
                  <c:pt idx="8">
                    <c:v>107</c:v>
                  </c:pt>
                  <c:pt idx="9">
                    <c:v>107</c:v>
                  </c:pt>
                  <c:pt idx="10">
                    <c:v>107</c:v>
                  </c:pt>
                  <c:pt idx="11">
                    <c:v>107</c:v>
                  </c:pt>
                  <c:pt idx="12">
                    <c:v>107</c:v>
                  </c:pt>
                  <c:pt idx="13">
                    <c:v>107</c:v>
                  </c:pt>
                  <c:pt idx="14">
                    <c:v>108</c:v>
                  </c:pt>
                  <c:pt idx="15">
                    <c:v>108</c:v>
                  </c:pt>
                  <c:pt idx="16">
                    <c:v>108</c:v>
                  </c:pt>
                  <c:pt idx="17">
                    <c:v>108</c:v>
                  </c:pt>
                </c:lvl>
              </c:multiLvlStrCache>
            </c:multiLvlStrRef>
          </c:cat>
          <c:val>
            <c:numRef>
              <c:f>'工作表6 (2)'!$Z$6:$Z$23</c:f>
              <c:numCache>
                <c:formatCode>#,##0.0_);[Red]\(#,##0.0\)</c:formatCode>
                <c:ptCount val="18"/>
                <c:pt idx="0">
                  <c:v>47455.345999999998</c:v>
                </c:pt>
                <c:pt idx="1">
                  <c:v>51042.053</c:v>
                </c:pt>
                <c:pt idx="2">
                  <c:v>4534.2219999999998</c:v>
                </c:pt>
                <c:pt idx="3">
                  <c:v>3301.9450000000002</c:v>
                </c:pt>
                <c:pt idx="4">
                  <c:v>3904.116</c:v>
                </c:pt>
                <c:pt idx="5">
                  <c:v>2996.1660000000002</c:v>
                </c:pt>
                <c:pt idx="6">
                  <c:v>3513.1590000000001</c:v>
                </c:pt>
                <c:pt idx="7">
                  <c:v>3669.8119999999999</c:v>
                </c:pt>
                <c:pt idx="8">
                  <c:v>4925.2709999999997</c:v>
                </c:pt>
                <c:pt idx="9">
                  <c:v>5551.8819999999996</c:v>
                </c:pt>
                <c:pt idx="10">
                  <c:v>4278.1040000000003</c:v>
                </c:pt>
                <c:pt idx="11">
                  <c:v>3528.4479999999999</c:v>
                </c:pt>
                <c:pt idx="12">
                  <c:v>3090.0720000000001</c:v>
                </c:pt>
                <c:pt idx="13">
                  <c:v>3527.857</c:v>
                </c:pt>
                <c:pt idx="14">
                  <c:v>4108.4430000000002</c:v>
                </c:pt>
                <c:pt idx="15">
                  <c:v>2543.9830000000002</c:v>
                </c:pt>
                <c:pt idx="16">
                  <c:v>6759.4650000000001</c:v>
                </c:pt>
                <c:pt idx="17">
                  <c:v>7678.5690000000022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5-4035-8DDA-08E7390F1BCE}"/>
            </c:ext>
          </c:extLst>
        </c:ser>
        <c:ser>
          <c:idx val="1"/>
          <c:order val="1"/>
          <c:tx>
            <c:strRef>
              <c:f>'工作表6 (2)'!$AA$5</c:f>
              <c:strCache>
                <c:ptCount val="1"/>
                <c:pt idx="0">
                  <c:v>高雄市共同運銷交易量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EC7D3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'工作表6 (2)'!$X$6:$Y$23</c:f>
              <c:multiLvlStrCache>
                <c:ptCount val="18"/>
                <c:lvl>
                  <c:pt idx="2">
                    <c:v>1月</c:v>
                  </c:pt>
                  <c:pt idx="3">
                    <c:v>2月</c:v>
                  </c:pt>
                  <c:pt idx="4">
                    <c:v>3月</c:v>
                  </c:pt>
                  <c:pt idx="5">
                    <c:v>4月</c:v>
                  </c:pt>
                  <c:pt idx="6">
                    <c:v>5月</c:v>
                  </c:pt>
                  <c:pt idx="7">
                    <c:v>6月</c:v>
                  </c:pt>
                  <c:pt idx="8">
                    <c:v>7月</c:v>
                  </c:pt>
                  <c:pt idx="9">
                    <c:v>8月</c:v>
                  </c:pt>
                  <c:pt idx="10">
                    <c:v>9月</c:v>
                  </c:pt>
                  <c:pt idx="11">
                    <c:v>10月</c:v>
                  </c:pt>
                  <c:pt idx="12">
                    <c:v>11月</c:v>
                  </c:pt>
                  <c:pt idx="13">
                    <c:v>12月</c:v>
                  </c:pt>
                  <c:pt idx="14">
                    <c:v>1月</c:v>
                  </c:pt>
                  <c:pt idx="15">
                    <c:v>2月</c:v>
                  </c:pt>
                  <c:pt idx="16">
                    <c:v>3月</c:v>
                  </c:pt>
                  <c:pt idx="17">
                    <c:v>4月</c:v>
                  </c:pt>
                </c:lvl>
                <c:lvl>
                  <c:pt idx="0">
                    <c:v>105</c:v>
                  </c:pt>
                  <c:pt idx="1">
                    <c:v>106</c:v>
                  </c:pt>
                  <c:pt idx="2">
                    <c:v>107</c:v>
                  </c:pt>
                  <c:pt idx="3">
                    <c:v>107</c:v>
                  </c:pt>
                  <c:pt idx="4">
                    <c:v>107</c:v>
                  </c:pt>
                  <c:pt idx="5">
                    <c:v>107</c:v>
                  </c:pt>
                  <c:pt idx="6">
                    <c:v>107</c:v>
                  </c:pt>
                  <c:pt idx="7">
                    <c:v>107</c:v>
                  </c:pt>
                  <c:pt idx="8">
                    <c:v>107</c:v>
                  </c:pt>
                  <c:pt idx="9">
                    <c:v>107</c:v>
                  </c:pt>
                  <c:pt idx="10">
                    <c:v>107</c:v>
                  </c:pt>
                  <c:pt idx="11">
                    <c:v>107</c:v>
                  </c:pt>
                  <c:pt idx="12">
                    <c:v>107</c:v>
                  </c:pt>
                  <c:pt idx="13">
                    <c:v>107</c:v>
                  </c:pt>
                  <c:pt idx="14">
                    <c:v>108</c:v>
                  </c:pt>
                  <c:pt idx="15">
                    <c:v>108</c:v>
                  </c:pt>
                  <c:pt idx="16">
                    <c:v>108</c:v>
                  </c:pt>
                  <c:pt idx="17">
                    <c:v>108</c:v>
                  </c:pt>
                </c:lvl>
              </c:multiLvlStrCache>
            </c:multiLvlStrRef>
          </c:cat>
          <c:val>
            <c:numRef>
              <c:f>'工作表6 (2)'!$AA$6:$AA$23</c:f>
              <c:numCache>
                <c:formatCode>#,##0.0_ </c:formatCode>
                <c:ptCount val="18"/>
                <c:pt idx="0">
                  <c:v>17853.902999999998</c:v>
                </c:pt>
                <c:pt idx="1">
                  <c:v>19119.764999999999</c:v>
                </c:pt>
                <c:pt idx="2" formatCode="General">
                  <c:v>1287.973</c:v>
                </c:pt>
                <c:pt idx="3" formatCode="General">
                  <c:v>1187.7380000000001</c:v>
                </c:pt>
                <c:pt idx="4" formatCode="General">
                  <c:v>1132.1389999999999</c:v>
                </c:pt>
                <c:pt idx="5" formatCode="General">
                  <c:v>889.56100000000004</c:v>
                </c:pt>
                <c:pt idx="6" formatCode="General">
                  <c:v>1785.8979999999999</c:v>
                </c:pt>
                <c:pt idx="7" formatCode="General">
                  <c:v>1895.3879999999999</c:v>
                </c:pt>
                <c:pt idx="8" formatCode="General">
                  <c:v>2047.11</c:v>
                </c:pt>
                <c:pt idx="9">
                  <c:v>1777.009</c:v>
                </c:pt>
                <c:pt idx="10">
                  <c:v>1209.819</c:v>
                </c:pt>
                <c:pt idx="11">
                  <c:v>716.572</c:v>
                </c:pt>
                <c:pt idx="12">
                  <c:v>477.26799999999997</c:v>
                </c:pt>
                <c:pt idx="13">
                  <c:v>729.9</c:v>
                </c:pt>
                <c:pt idx="14">
                  <c:v>814.93799999999999</c:v>
                </c:pt>
                <c:pt idx="15">
                  <c:v>506.95299999999997</c:v>
                </c:pt>
                <c:pt idx="16">
                  <c:v>2609.3789999999999</c:v>
                </c:pt>
                <c:pt idx="17">
                  <c:v>6128.7960000000003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5-4035-8DDA-08E7390F1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3068936"/>
        <c:axId val="593070248"/>
      </c:barChart>
      <c:lineChart>
        <c:grouping val="standard"/>
        <c:varyColors val="0"/>
        <c:ser>
          <c:idx val="2"/>
          <c:order val="2"/>
          <c:tx>
            <c:strRef>
              <c:f>'工作表6 (2)'!$AD$5</c:f>
              <c:strCache>
                <c:ptCount val="1"/>
                <c:pt idx="0">
                  <c:v>全台市場均價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6"/>
              <c:layout>
                <c:manualLayout>
                  <c:x val="-8.0696960311619579E-3"/>
                  <c:y val="6.48501657114380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45-4035-8DDA-08E7390F1BCE}"/>
                </c:ext>
              </c:extLst>
            </c:dLbl>
            <c:dLbl>
              <c:idx val="7"/>
              <c:layout>
                <c:manualLayout>
                  <c:x val="-1.037532346863675E-2"/>
                  <c:y val="4.42160220759805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45-4035-8DDA-08E7390F1BCE}"/>
                </c:ext>
              </c:extLst>
            </c:dLbl>
            <c:dLbl>
              <c:idx val="8"/>
              <c:layout>
                <c:manualLayout>
                  <c:x val="-8.4538696109179135E-17"/>
                  <c:y val="3.24250828557190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45-4035-8DDA-08E7390F1BCE}"/>
                </c:ext>
              </c:extLst>
            </c:dLbl>
            <c:dLbl>
              <c:idx val="14"/>
              <c:layout>
                <c:manualLayout>
                  <c:x val="-2.3056274374748335E-3"/>
                  <c:y val="2.6529613245588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45-4035-8DDA-08E7390F1BCE}"/>
                </c:ext>
              </c:extLst>
            </c:dLbl>
            <c:dLbl>
              <c:idx val="15"/>
              <c:layout>
                <c:manualLayout>
                  <c:x val="-1.0375323468636918E-2"/>
                  <c:y val="5.30592264911766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D45-4035-8DDA-08E7390F1BCE}"/>
                </c:ext>
              </c:extLst>
            </c:dLbl>
            <c:dLbl>
              <c:idx val="16"/>
              <c:layout>
                <c:manualLayout>
                  <c:x val="9.2225097498993339E-3"/>
                  <c:y val="-4.12682872709151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D45-4035-8DDA-08E7390F1BCE}"/>
                </c:ext>
              </c:extLst>
            </c:dLbl>
            <c:dLbl>
              <c:idx val="17"/>
              <c:layout>
                <c:manualLayout>
                  <c:x val="1.8445019499798498E-2"/>
                  <c:y val="-7.66411049316995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D45-4035-8DDA-08E7390F1B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ABABA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rgbClr val="A5A5A5"/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'工作表6 (2)'!$AD$6:$AD$23</c:f>
              <c:numCache>
                <c:formatCode>0.0_ </c:formatCode>
                <c:ptCount val="18"/>
                <c:pt idx="0">
                  <c:v>38.727090301003308</c:v>
                </c:pt>
                <c:pt idx="1">
                  <c:v>35.72575250836119</c:v>
                </c:pt>
                <c:pt idx="2">
                  <c:v>28.657692307692312</c:v>
                </c:pt>
                <c:pt idx="3">
                  <c:v>25.442105263157902</c:v>
                </c:pt>
                <c:pt idx="4">
                  <c:v>31.951999999999998</c:v>
                </c:pt>
                <c:pt idx="5">
                  <c:v>40.043478260869563</c:v>
                </c:pt>
                <c:pt idx="6">
                  <c:v>31.137037037037029</c:v>
                </c:pt>
                <c:pt idx="7">
                  <c:v>23.348000000000006</c:v>
                </c:pt>
                <c:pt idx="8">
                  <c:v>17.253846153846151</c:v>
                </c:pt>
                <c:pt idx="9">
                  <c:v>17.42307692307692</c:v>
                </c:pt>
                <c:pt idx="10">
                  <c:v>25.956</c:v>
                </c:pt>
                <c:pt idx="11">
                  <c:v>43.25</c:v>
                </c:pt>
                <c:pt idx="12">
                  <c:v>47.05</c:v>
                </c:pt>
                <c:pt idx="13">
                  <c:v>39.053846153846152</c:v>
                </c:pt>
                <c:pt idx="14">
                  <c:v>28.214814814814808</c:v>
                </c:pt>
                <c:pt idx="15">
                  <c:v>29.017647058823535</c:v>
                </c:pt>
                <c:pt idx="16">
                  <c:v>18.166666666666664</c:v>
                </c:pt>
                <c:pt idx="17">
                  <c:v>13.830616068851032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45-4035-8DDA-08E7390F1BCE}"/>
            </c:ext>
          </c:extLst>
        </c:ser>
        <c:ser>
          <c:idx val="3"/>
          <c:order val="3"/>
          <c:tx>
            <c:strRef>
              <c:f>'工作表6 (2)'!$AE$5</c:f>
              <c:strCache>
                <c:ptCount val="1"/>
                <c:pt idx="0">
                  <c:v>高雄市共同運銷均價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dLbl>
              <c:idx val="8"/>
              <c:layout>
                <c:manualLayout>
                  <c:x val="-1.1528137187374167E-3"/>
                  <c:y val="-5.01114916861112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D45-4035-8DDA-08E7390F1BCE}"/>
                </c:ext>
              </c:extLst>
            </c:dLbl>
            <c:dLbl>
              <c:idx val="14"/>
              <c:layout>
                <c:manualLayout>
                  <c:x val="1.1528137187374167E-3"/>
                  <c:y val="-3.24250828557190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45-4035-8DDA-08E7390F1BCE}"/>
                </c:ext>
              </c:extLst>
            </c:dLbl>
            <c:dLbl>
              <c:idx val="16"/>
              <c:layout>
                <c:manualLayout>
                  <c:x val="-1.1528137187374166E-2"/>
                  <c:y val="-7.0745635321568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D45-4035-8DDA-08E7390F1BCE}"/>
                </c:ext>
              </c:extLst>
            </c:dLbl>
            <c:dLbl>
              <c:idx val="17"/>
              <c:layout>
                <c:manualLayout>
                  <c:x val="-1.037532346863675E-2"/>
                  <c:y val="-0.109066187787418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D45-4035-8DDA-08E7390F1B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CA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rgbClr val="FFC000"/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'工作表6 (2)'!$AE$6:$AE$23</c:f>
              <c:numCache>
                <c:formatCode>0.0_ </c:formatCode>
                <c:ptCount val="18"/>
                <c:pt idx="0">
                  <c:v>47.259352901461313</c:v>
                </c:pt>
                <c:pt idx="1">
                  <c:v>42.407407407407405</c:v>
                </c:pt>
                <c:pt idx="2">
                  <c:v>36.692307692307693</c:v>
                </c:pt>
                <c:pt idx="3">
                  <c:v>30.684210526315791</c:v>
                </c:pt>
                <c:pt idx="4">
                  <c:v>43</c:v>
                </c:pt>
                <c:pt idx="5">
                  <c:v>50.173913043478258</c:v>
                </c:pt>
                <c:pt idx="6">
                  <c:v>33.703703703703702</c:v>
                </c:pt>
                <c:pt idx="7">
                  <c:v>25.6</c:v>
                </c:pt>
                <c:pt idx="8">
                  <c:v>20.115384615384617</c:v>
                </c:pt>
                <c:pt idx="9">
                  <c:v>23.384615384615383</c:v>
                </c:pt>
                <c:pt idx="10">
                  <c:v>35.6</c:v>
                </c:pt>
                <c:pt idx="11">
                  <c:v>55.346153846153847</c:v>
                </c:pt>
                <c:pt idx="12">
                  <c:v>63.846153846153847</c:v>
                </c:pt>
                <c:pt idx="13">
                  <c:v>48.115384615384613</c:v>
                </c:pt>
                <c:pt idx="14">
                  <c:v>38.037037037037038</c:v>
                </c:pt>
                <c:pt idx="15">
                  <c:v>40</c:v>
                </c:pt>
                <c:pt idx="16">
                  <c:v>19.777777777777779</c:v>
                </c:pt>
                <c:pt idx="17">
                  <c:v>16.189123747806715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45-4035-8DDA-08E7390F1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5778240"/>
        <c:axId val="686522784"/>
      </c:lineChart>
      <c:catAx>
        <c:axId val="593068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93070248"/>
        <c:crosses val="autoZero"/>
        <c:auto val="1"/>
        <c:lblAlgn val="ctr"/>
        <c:lblOffset val="100"/>
        <c:noMultiLvlLbl val="0"/>
      </c:catAx>
      <c:valAx>
        <c:axId val="593070248"/>
        <c:scaling>
          <c:orientation val="minMax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93068936"/>
        <c:crosses val="autoZero"/>
        <c:crossBetween val="between"/>
      </c:valAx>
      <c:valAx>
        <c:axId val="686522784"/>
        <c:scaling>
          <c:orientation val="minMax"/>
        </c:scaling>
        <c:delete val="0"/>
        <c:axPos val="r"/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25778240"/>
        <c:crosses val="max"/>
        <c:crossBetween val="between"/>
      </c:valAx>
      <c:catAx>
        <c:axId val="425778240"/>
        <c:scaling>
          <c:orientation val="minMax"/>
        </c:scaling>
        <c:delete val="1"/>
        <c:axPos val="b"/>
        <c:majorTickMark val="none"/>
        <c:minorTickMark val="none"/>
        <c:tickLblPos val="nextTo"/>
        <c:crossAx val="686522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630650884909135E-4"/>
          <c:y val="4.0706794864404219E-2"/>
          <c:w val="0.99496724375368162"/>
          <c:h val="0.71305366133371029"/>
        </c:manualLayout>
      </c:layout>
      <c:lineChart>
        <c:grouping val="standard"/>
        <c:varyColors val="0"/>
        <c:ser>
          <c:idx val="0"/>
          <c:order val="0"/>
          <c:tx>
            <c:strRef>
              <c:f>'工作表6 (2)'!$AJ$5</c:f>
              <c:strCache>
                <c:ptCount val="1"/>
                <c:pt idx="0">
                  <c:v>比例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'工作表6 (2)'!$AH$6:$AI$23</c:f>
              <c:multiLvlStrCache>
                <c:ptCount val="18"/>
                <c:lvl>
                  <c:pt idx="2">
                    <c:v>1月</c:v>
                  </c:pt>
                  <c:pt idx="3">
                    <c:v>2月</c:v>
                  </c:pt>
                  <c:pt idx="4">
                    <c:v>3月</c:v>
                  </c:pt>
                  <c:pt idx="5">
                    <c:v>4月</c:v>
                  </c:pt>
                  <c:pt idx="6">
                    <c:v>5月</c:v>
                  </c:pt>
                  <c:pt idx="7">
                    <c:v>6月</c:v>
                  </c:pt>
                  <c:pt idx="8">
                    <c:v>7月</c:v>
                  </c:pt>
                  <c:pt idx="9">
                    <c:v>8月</c:v>
                  </c:pt>
                  <c:pt idx="10">
                    <c:v>9月</c:v>
                  </c:pt>
                  <c:pt idx="11">
                    <c:v>10月</c:v>
                  </c:pt>
                  <c:pt idx="12">
                    <c:v>11月</c:v>
                  </c:pt>
                  <c:pt idx="13">
                    <c:v>12月</c:v>
                  </c:pt>
                  <c:pt idx="14">
                    <c:v>1月</c:v>
                  </c:pt>
                  <c:pt idx="15">
                    <c:v>2月</c:v>
                  </c:pt>
                  <c:pt idx="16">
                    <c:v>3月</c:v>
                  </c:pt>
                  <c:pt idx="17">
                    <c:v>4月</c:v>
                  </c:pt>
                </c:lvl>
                <c:lvl>
                  <c:pt idx="0">
                    <c:v>105</c:v>
                  </c:pt>
                  <c:pt idx="1">
                    <c:v>106</c:v>
                  </c:pt>
                  <c:pt idx="2">
                    <c:v>107</c:v>
                  </c:pt>
                  <c:pt idx="3">
                    <c:v>107</c:v>
                  </c:pt>
                  <c:pt idx="4">
                    <c:v>107</c:v>
                  </c:pt>
                  <c:pt idx="5">
                    <c:v>107</c:v>
                  </c:pt>
                  <c:pt idx="6">
                    <c:v>107</c:v>
                  </c:pt>
                  <c:pt idx="7">
                    <c:v>107</c:v>
                  </c:pt>
                  <c:pt idx="8">
                    <c:v>107</c:v>
                  </c:pt>
                  <c:pt idx="9">
                    <c:v>107</c:v>
                  </c:pt>
                  <c:pt idx="10">
                    <c:v>107</c:v>
                  </c:pt>
                  <c:pt idx="11">
                    <c:v>107</c:v>
                  </c:pt>
                  <c:pt idx="12">
                    <c:v>107</c:v>
                  </c:pt>
                  <c:pt idx="13">
                    <c:v>107</c:v>
                  </c:pt>
                  <c:pt idx="14">
                    <c:v>108</c:v>
                  </c:pt>
                  <c:pt idx="15">
                    <c:v>108</c:v>
                  </c:pt>
                  <c:pt idx="16">
                    <c:v>108</c:v>
                  </c:pt>
                  <c:pt idx="17">
                    <c:v>108</c:v>
                  </c:pt>
                </c:lvl>
              </c:multiLvlStrCache>
            </c:multiLvlStrRef>
          </c:cat>
          <c:val>
            <c:numRef>
              <c:f>'工作表6 (2)'!$AJ$6:$AJ$23</c:f>
              <c:numCache>
                <c:formatCode>0%</c:formatCode>
                <c:ptCount val="18"/>
                <c:pt idx="0">
                  <c:v>0.37622532559345367</c:v>
                </c:pt>
                <c:pt idx="1">
                  <c:v>0.37458847903316111</c:v>
                </c:pt>
                <c:pt idx="2">
                  <c:v>0.28405600784434465</c:v>
                </c:pt>
                <c:pt idx="3">
                  <c:v>0.3597085959941792</c:v>
                </c:pt>
                <c:pt idx="4">
                  <c:v>0.28998600451421008</c:v>
                </c:pt>
                <c:pt idx="5">
                  <c:v>0.29689977124097933</c:v>
                </c:pt>
                <c:pt idx="6">
                  <c:v>0.50834533819847039</c:v>
                </c:pt>
                <c:pt idx="7">
                  <c:v>0.51648095324774135</c:v>
                </c:pt>
                <c:pt idx="8">
                  <c:v>0.41563398237376176</c:v>
                </c:pt>
                <c:pt idx="9">
                  <c:v>0.32007326524591123</c:v>
                </c:pt>
                <c:pt idx="10">
                  <c:v>0.28279326542786243</c:v>
                </c:pt>
                <c:pt idx="11">
                  <c:v>0.2030841888558369</c:v>
                </c:pt>
                <c:pt idx="12">
                  <c:v>0.15445206454736329</c:v>
                </c:pt>
                <c:pt idx="13">
                  <c:v>0.20689614119846694</c:v>
                </c:pt>
                <c:pt idx="14">
                  <c:v>0.19835689578752824</c:v>
                </c:pt>
                <c:pt idx="15">
                  <c:v>0.19927530962274509</c:v>
                </c:pt>
                <c:pt idx="16">
                  <c:v>0.38603336210779993</c:v>
                </c:pt>
                <c:pt idx="17">
                  <c:v>0.79816903383950821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0-4D5B-B8B1-1713BDABA9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681943544"/>
        <c:axId val="681950760"/>
      </c:lineChart>
      <c:catAx>
        <c:axId val="681943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1950760"/>
        <c:crosses val="autoZero"/>
        <c:auto val="1"/>
        <c:lblAlgn val="ctr"/>
        <c:lblOffset val="100"/>
        <c:noMultiLvlLbl val="0"/>
      </c:catAx>
      <c:valAx>
        <c:axId val="681950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81943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cap="all" spc="100" normalizeH="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sz="1050"/>
              <a:t>高雄番石榴近年外銷量（公噸）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cap="all" spc="100" normalizeH="0" baseline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外銷!$G$5</c:f>
              <c:strCache>
                <c:ptCount val="1"/>
                <c:pt idx="0">
                  <c:v>外銷量（公噸）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Lbl>
              <c:idx val="2"/>
              <c:layout>
                <c:manualLayout>
                  <c:x val="-5.3095581802274715E-2"/>
                  <c:y val="0"/>
                </c:manualLayout>
              </c:layout>
              <c:tx>
                <c:rich>
                  <a:bodyPr/>
                  <a:lstStyle/>
                  <a:p>
                    <a:fld id="{0F601EEA-444E-4F47-A040-7290EF0DA773}" type="VALUE">
                      <a:rPr lang="en-US" altLang="zh-TW"/>
                      <a:pPr/>
                      <a:t>[值]</a:t>
                    </a:fld>
                    <a:endParaRPr lang="zh-TW" altLang="en-US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CF8-4A7D-9C31-5C74B8FD18D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4472C4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外銷!$F$9:$F$15</c:f>
              <c:strCache>
                <c:ptCount val="7"/>
                <c:pt idx="0">
                  <c:v>105</c:v>
                </c:pt>
                <c:pt idx="1">
                  <c:v>106</c:v>
                </c:pt>
                <c:pt idx="2">
                  <c:v>107</c:v>
                </c:pt>
                <c:pt idx="3">
                  <c:v>1月</c:v>
                </c:pt>
                <c:pt idx="4">
                  <c:v>2月</c:v>
                </c:pt>
                <c:pt idx="5">
                  <c:v>3月</c:v>
                </c:pt>
                <c:pt idx="6">
                  <c:v>108年目標</c:v>
                </c:pt>
              </c:strCache>
            </c:strRef>
          </c:cat>
          <c:val>
            <c:numRef>
              <c:f>外銷!$G$9:$G$15</c:f>
              <c:numCache>
                <c:formatCode>#,##0_);[Red]\(#,##0\)</c:formatCode>
                <c:ptCount val="7"/>
                <c:pt idx="0">
                  <c:v>1449</c:v>
                </c:pt>
                <c:pt idx="1">
                  <c:v>1475</c:v>
                </c:pt>
                <c:pt idx="2">
                  <c:v>1628</c:v>
                </c:pt>
                <c:pt idx="3">
                  <c:v>137.9</c:v>
                </c:pt>
                <c:pt idx="4">
                  <c:v>215.9</c:v>
                </c:pt>
                <c:pt idx="5">
                  <c:v>413.6</c:v>
                </c:pt>
                <c:pt idx="6">
                  <c:v>1700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F8-4A7D-9C31-5C74B8FD18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86317256"/>
        <c:axId val="486317584"/>
      </c:lineChart>
      <c:catAx>
        <c:axId val="48631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spc="30" baseline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86317584"/>
        <c:crosses val="autoZero"/>
        <c:auto val="1"/>
        <c:lblAlgn val="ctr"/>
        <c:lblOffset val="100"/>
        <c:noMultiLvlLbl val="0"/>
      </c:catAx>
      <c:valAx>
        <c:axId val="486317584"/>
        <c:scaling>
          <c:orientation val="minMax"/>
        </c:scaling>
        <c:delete val="1"/>
        <c:axPos val="l"/>
        <c:numFmt formatCode="#,##0_);[Red]\(#,##0\)" sourceLinked="0"/>
        <c:majorTickMark val="none"/>
        <c:minorTickMark val="none"/>
        <c:tickLblPos val="nextTo"/>
        <c:crossAx val="48631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noFill/>
      <a:round/>
    </a:ln>
    <a:effectLst/>
  </c:spPr>
  <c:txPr>
    <a:bodyPr/>
    <a:lstStyle/>
    <a:p>
      <a:pPr>
        <a:defRPr sz="7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CEB977-04B3-4FE7-A4F4-985608F44B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F960BE0-891B-4290-B0C5-B41FCC41DDBA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漲跌趨勢判斷</a:t>
          </a:r>
        </a:p>
      </dgm:t>
    </dgm:pt>
    <dgm:pt modelId="{6FF4D307-5C45-4A2F-834B-E7897346A2CB}" type="parTrans" cxnId="{D7AB9677-311D-45CB-A5C1-4784C466983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6EDCF7-A3D4-470D-B0F3-65B4598E62AD}" type="sibTrans" cxnId="{D7AB9677-311D-45CB-A5C1-4784C466983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307EB4-DD9C-4DD0-A05B-6A543A2DF938}" type="pres">
      <dgm:prSet presAssocID="{1ECEB977-04B3-4FE7-A4F4-985608F44B26}" presName="Name0" presStyleCnt="0">
        <dgm:presLayoutVars>
          <dgm:dir/>
          <dgm:animLvl val="lvl"/>
          <dgm:resizeHandles val="exact"/>
        </dgm:presLayoutVars>
      </dgm:prSet>
      <dgm:spPr/>
    </dgm:pt>
    <dgm:pt modelId="{81394D84-38CB-4076-AA69-7A268A9ACED5}" type="pres">
      <dgm:prSet presAssocID="{BF960BE0-891B-4290-B0C5-B41FCC41DDB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D7AB9677-311D-45CB-A5C1-4784C466983F}" srcId="{1ECEB977-04B3-4FE7-A4F4-985608F44B26}" destId="{BF960BE0-891B-4290-B0C5-B41FCC41DDBA}" srcOrd="0" destOrd="0" parTransId="{6FF4D307-5C45-4A2F-834B-E7897346A2CB}" sibTransId="{916EDCF7-A3D4-470D-B0F3-65B4598E62AD}"/>
    <dgm:cxn modelId="{8BAD6B8B-DD8F-4571-98E8-77721D187474}" type="presOf" srcId="{1ECEB977-04B3-4FE7-A4F4-985608F44B26}" destId="{7A307EB4-DD9C-4DD0-A05B-6A543A2DF938}" srcOrd="0" destOrd="0" presId="urn:microsoft.com/office/officeart/2005/8/layout/chevron1"/>
    <dgm:cxn modelId="{BCCEF9EB-3F64-4546-8B7A-1768FC709F1E}" type="presOf" srcId="{BF960BE0-891B-4290-B0C5-B41FCC41DDBA}" destId="{81394D84-38CB-4076-AA69-7A268A9ACED5}" srcOrd="0" destOrd="0" presId="urn:microsoft.com/office/officeart/2005/8/layout/chevron1"/>
    <dgm:cxn modelId="{A02299A6-9AF2-4AF7-B4F3-AB67624B7FAD}" type="presParOf" srcId="{7A307EB4-DD9C-4DD0-A05B-6A543A2DF938}" destId="{81394D84-38CB-4076-AA69-7A268A9ACED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EB977-04B3-4FE7-A4F4-985608F44B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01FF6C1-6457-4F36-A8CA-8F1763B4CD30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本日市場交易作物</a:t>
          </a:r>
        </a:p>
      </dgm:t>
    </dgm:pt>
    <dgm:pt modelId="{B7F00E17-A9E2-44B4-A3AE-64596C6C08E4}" type="parTrans" cxnId="{207DEBC0-7462-4265-83F1-EE9FA9994038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B06466-C98F-44D3-A7C5-AABC89B5A147}" type="sibTrans" cxnId="{207DEBC0-7462-4265-83F1-EE9FA9994038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B8899-F6E4-430A-9E98-2C886FC7D53C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本日交易有生產成本參考作物</a:t>
          </a:r>
        </a:p>
      </dgm:t>
    </dgm:pt>
    <dgm:pt modelId="{5CEEFF42-CF43-4565-A5B2-051735AD0A06}" type="parTrans" cxnId="{A444B7E0-743F-4DAC-9376-B3C453E38E8C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22BA40-5C05-4955-8F67-F4DB8EDEC356}" type="sibTrans" cxnId="{A444B7E0-743F-4DAC-9376-B3C453E38E8C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960BE0-891B-4290-B0C5-B41FCC41DDBA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生產成本警戒判斷</a:t>
          </a:r>
        </a:p>
      </dgm:t>
    </dgm:pt>
    <dgm:pt modelId="{6FF4D307-5C45-4A2F-834B-E7897346A2CB}" type="parTrans" cxnId="{D7AB9677-311D-45CB-A5C1-4784C466983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6EDCF7-A3D4-470D-B0F3-65B4598E62AD}" type="sibTrans" cxnId="{D7AB9677-311D-45CB-A5C1-4784C466983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307EB4-DD9C-4DD0-A05B-6A543A2DF938}" type="pres">
      <dgm:prSet presAssocID="{1ECEB977-04B3-4FE7-A4F4-985608F44B26}" presName="Name0" presStyleCnt="0">
        <dgm:presLayoutVars>
          <dgm:dir/>
          <dgm:animLvl val="lvl"/>
          <dgm:resizeHandles val="exact"/>
        </dgm:presLayoutVars>
      </dgm:prSet>
      <dgm:spPr/>
    </dgm:pt>
    <dgm:pt modelId="{DF3154B5-31CD-47B0-BBA3-7A3CC838FDE9}" type="pres">
      <dgm:prSet presAssocID="{A01FF6C1-6457-4F36-A8CA-8F1763B4CD3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ABB521-7016-4E51-A6BE-1D825180A031}" type="pres">
      <dgm:prSet presAssocID="{B4B06466-C98F-44D3-A7C5-AABC89B5A147}" presName="parTxOnlySpace" presStyleCnt="0"/>
      <dgm:spPr/>
    </dgm:pt>
    <dgm:pt modelId="{0B576526-816E-45F9-B7B2-7697F1B16A41}" type="pres">
      <dgm:prSet presAssocID="{D7FB8899-F6E4-430A-9E98-2C886FC7D53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6F96BE-E52C-43D0-BB0C-B218136552D4}" type="pres">
      <dgm:prSet presAssocID="{F522BA40-5C05-4955-8F67-F4DB8EDEC356}" presName="parTxOnlySpace" presStyleCnt="0"/>
      <dgm:spPr/>
    </dgm:pt>
    <dgm:pt modelId="{81394D84-38CB-4076-AA69-7A268A9ACED5}" type="pres">
      <dgm:prSet presAssocID="{BF960BE0-891B-4290-B0C5-B41FCC41DD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1620069-96D5-4862-9DEF-CF33D8B55185}" type="presOf" srcId="{A01FF6C1-6457-4F36-A8CA-8F1763B4CD30}" destId="{DF3154B5-31CD-47B0-BBA3-7A3CC838FDE9}" srcOrd="0" destOrd="0" presId="urn:microsoft.com/office/officeart/2005/8/layout/chevron1"/>
    <dgm:cxn modelId="{D7AB9677-311D-45CB-A5C1-4784C466983F}" srcId="{1ECEB977-04B3-4FE7-A4F4-985608F44B26}" destId="{BF960BE0-891B-4290-B0C5-B41FCC41DDBA}" srcOrd="2" destOrd="0" parTransId="{6FF4D307-5C45-4A2F-834B-E7897346A2CB}" sibTransId="{916EDCF7-A3D4-470D-B0F3-65B4598E62AD}"/>
    <dgm:cxn modelId="{1A09CE7A-AEBC-4C28-BC64-E2D87F50B531}" type="presOf" srcId="{D7FB8899-F6E4-430A-9E98-2C886FC7D53C}" destId="{0B576526-816E-45F9-B7B2-7697F1B16A41}" srcOrd="0" destOrd="0" presId="urn:microsoft.com/office/officeart/2005/8/layout/chevron1"/>
    <dgm:cxn modelId="{8BAD6B8B-DD8F-4571-98E8-77721D187474}" type="presOf" srcId="{1ECEB977-04B3-4FE7-A4F4-985608F44B26}" destId="{7A307EB4-DD9C-4DD0-A05B-6A543A2DF938}" srcOrd="0" destOrd="0" presId="urn:microsoft.com/office/officeart/2005/8/layout/chevron1"/>
    <dgm:cxn modelId="{207DEBC0-7462-4265-83F1-EE9FA9994038}" srcId="{1ECEB977-04B3-4FE7-A4F4-985608F44B26}" destId="{A01FF6C1-6457-4F36-A8CA-8F1763B4CD30}" srcOrd="0" destOrd="0" parTransId="{B7F00E17-A9E2-44B4-A3AE-64596C6C08E4}" sibTransId="{B4B06466-C98F-44D3-A7C5-AABC89B5A147}"/>
    <dgm:cxn modelId="{A444B7E0-743F-4DAC-9376-B3C453E38E8C}" srcId="{1ECEB977-04B3-4FE7-A4F4-985608F44B26}" destId="{D7FB8899-F6E4-430A-9E98-2C886FC7D53C}" srcOrd="1" destOrd="0" parTransId="{5CEEFF42-CF43-4565-A5B2-051735AD0A06}" sibTransId="{F522BA40-5C05-4955-8F67-F4DB8EDEC356}"/>
    <dgm:cxn modelId="{BCCEF9EB-3F64-4546-8B7A-1768FC709F1E}" type="presOf" srcId="{BF960BE0-891B-4290-B0C5-B41FCC41DDBA}" destId="{81394D84-38CB-4076-AA69-7A268A9ACED5}" srcOrd="0" destOrd="0" presId="urn:microsoft.com/office/officeart/2005/8/layout/chevron1"/>
    <dgm:cxn modelId="{D1AD52B3-EEC1-4E9A-814E-EB3178AD519F}" type="presParOf" srcId="{7A307EB4-DD9C-4DD0-A05B-6A543A2DF938}" destId="{DF3154B5-31CD-47B0-BBA3-7A3CC838FDE9}" srcOrd="0" destOrd="0" presId="urn:microsoft.com/office/officeart/2005/8/layout/chevron1"/>
    <dgm:cxn modelId="{E6B10148-11F4-49D3-92BA-F1E009E7F611}" type="presParOf" srcId="{7A307EB4-DD9C-4DD0-A05B-6A543A2DF938}" destId="{58ABB521-7016-4E51-A6BE-1D825180A031}" srcOrd="1" destOrd="0" presId="urn:microsoft.com/office/officeart/2005/8/layout/chevron1"/>
    <dgm:cxn modelId="{E82B90EA-4240-4878-B031-D1EF45B0503E}" type="presParOf" srcId="{7A307EB4-DD9C-4DD0-A05B-6A543A2DF938}" destId="{0B576526-816E-45F9-B7B2-7697F1B16A41}" srcOrd="2" destOrd="0" presId="urn:microsoft.com/office/officeart/2005/8/layout/chevron1"/>
    <dgm:cxn modelId="{1AB0200C-78E5-4DD9-B9A8-D3650E26C86A}" type="presParOf" srcId="{7A307EB4-DD9C-4DD0-A05B-6A543A2DF938}" destId="{186F96BE-E52C-43D0-BB0C-B218136552D4}" srcOrd="3" destOrd="0" presId="urn:microsoft.com/office/officeart/2005/8/layout/chevron1"/>
    <dgm:cxn modelId="{A02299A6-9AF2-4AF7-B4F3-AB67624B7FAD}" type="presParOf" srcId="{7A307EB4-DD9C-4DD0-A05B-6A543A2DF938}" destId="{81394D84-38CB-4076-AA69-7A268A9ACED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94D84-38CB-4076-AA69-7A268A9ACED5}">
      <dsp:nvSpPr>
        <dsp:cNvPr id="0" name=""/>
        <dsp:cNvSpPr/>
      </dsp:nvSpPr>
      <dsp:spPr>
        <a:xfrm>
          <a:off x="1163" y="0"/>
          <a:ext cx="2380430" cy="6505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漲跌趨勢判斷</a:t>
          </a:r>
        </a:p>
      </dsp:txBody>
      <dsp:txXfrm>
        <a:off x="326446" y="0"/>
        <a:ext cx="1729865" cy="650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154B5-31CD-47B0-BBA3-7A3CC838FDE9}">
      <dsp:nvSpPr>
        <dsp:cNvPr id="0" name=""/>
        <dsp:cNvSpPr/>
      </dsp:nvSpPr>
      <dsp:spPr>
        <a:xfrm>
          <a:off x="2150" y="416161"/>
          <a:ext cx="2620341" cy="1048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本日市場交易作物</a:t>
          </a:r>
        </a:p>
      </dsp:txBody>
      <dsp:txXfrm>
        <a:off x="526218" y="416161"/>
        <a:ext cx="1572205" cy="1048136"/>
      </dsp:txXfrm>
    </dsp:sp>
    <dsp:sp modelId="{0B576526-816E-45F9-B7B2-7697F1B16A41}">
      <dsp:nvSpPr>
        <dsp:cNvPr id="0" name=""/>
        <dsp:cNvSpPr/>
      </dsp:nvSpPr>
      <dsp:spPr>
        <a:xfrm>
          <a:off x="2360457" y="416161"/>
          <a:ext cx="2620341" cy="1048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本日交易有生產成本參考作物</a:t>
          </a:r>
        </a:p>
      </dsp:txBody>
      <dsp:txXfrm>
        <a:off x="2884525" y="416161"/>
        <a:ext cx="1572205" cy="1048136"/>
      </dsp:txXfrm>
    </dsp:sp>
    <dsp:sp modelId="{81394D84-38CB-4076-AA69-7A268A9ACED5}">
      <dsp:nvSpPr>
        <dsp:cNvPr id="0" name=""/>
        <dsp:cNvSpPr/>
      </dsp:nvSpPr>
      <dsp:spPr>
        <a:xfrm>
          <a:off x="4718764" y="416161"/>
          <a:ext cx="2620341" cy="1048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生產成本警戒判斷</a:t>
          </a:r>
        </a:p>
      </dsp:txBody>
      <dsp:txXfrm>
        <a:off x="5242832" y="416161"/>
        <a:ext cx="1572205" cy="1048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4B18E-AB08-457B-87CC-109AC2944D39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47371-6B05-4199-802A-D938CB351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97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005A7-D7B0-41C4-AFFF-B29C1DD2DE4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7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EF2B2-9FBF-47AA-BB72-EE3B7E9BC89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76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EF2B2-9FBF-47AA-BB72-EE3B7E9BC89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76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2B25E-FD63-4E9E-B748-B2B983145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4EA292-94EF-412E-B593-6BD94D320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0EEEE-34D0-4CBE-9E54-DE8AE6BE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C23183-DC11-40F4-AA0A-B89897A2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01AD22-D7BD-44DF-8838-EBB6D642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14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D6601-FAD4-4471-B8C2-F41E4943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C216FA-445D-4DD0-BDAB-F32433047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8F59BD-E0CF-4E85-818D-ED9876C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E89436-056A-4528-8739-6DF0BF77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A41F2D-1A73-4828-A23C-54309987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35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EE4CD16-6AE2-48C4-8321-AA5B28228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C62F82-9BEE-4829-809B-1D61438D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794F1F-8839-4219-A9D3-8D52CD4D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1C7205-C9DD-49D9-8877-6FA9370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3BA6E5-1185-4E26-B8A3-19FD57B2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408257" y="1847273"/>
            <a:ext cx="2644071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226222" y="4100945"/>
            <a:ext cx="2644071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49AA4-6658-405F-808C-ADA60C60A2B3}" type="datetime1">
              <a:rPr lang="zh-CN" altLang="en-US" smtClean="0"/>
              <a:pPr/>
              <a:t>2019/8/21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AB47C-A68F-46F4-9FA7-2E669687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6C0177-A1B9-4D6E-A352-D1B637AA0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4A2E5F-8AA3-43D3-813D-A8F4E1F8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0543E-68D2-47B9-9865-C9A61CA0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127985-A5AA-4736-A923-2756680E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84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A4743-4F09-412C-A611-2F8976B1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23F829-3F13-47F5-BADC-57301ECC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550F24-484C-49DF-A7CC-E62F1D03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C37567-83C8-4D73-A51F-1B97227C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91885-06F2-4137-A266-F81AA6C4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9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E60F9-0D8D-47F0-B7F6-F4DA203C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4365A-1A34-472B-BEC2-F75AF0F92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0CC488-DCEB-4A2A-B9C2-1D814A577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55D548-5EEA-485F-9F16-70CBC0C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28AA13-012F-43EB-9894-C7CD8B85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290C2D-E6FA-4823-ADD1-61A8BEF7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28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C18C5-DB2B-4F6C-BFAA-D6D68777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7FAB9-5470-43F4-9B34-047D4167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5D6CF3-366E-4A49-A2F6-3BB27DDC1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649CB9-529D-4178-9FCA-96268DF9F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4B241A-607B-4A10-B8B4-2B935E867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84BD08-7CB3-441D-BC04-07485D26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DDD71FD-59BA-44B8-82D4-5D82E4A7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160D21-91E6-4F03-BA30-BB879478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1274D7-3019-4F28-B8AD-8D4F80F3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609249-0F31-41C6-8E11-F5AD4CE4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20AFF5-6CEB-40C8-AB44-54DDCF74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2A32D-C39B-4407-B1B2-91C91E5F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04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5A9459-3441-4CF9-ABED-4954F61C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A8041AE-2037-485E-B37B-E28F8ED6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BD5D3E-70B9-4AB7-959D-F6613C01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93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64FCE-2493-458F-838D-718EB64C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71DBB-AF27-434F-A08D-6C6FA6C94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9C71-A06E-4AE7-BE7E-0A88F350E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E3429E-80D4-404A-9556-3F11B371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F9077D-DF1D-4167-B1E2-CEDF9AA9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48CCEB-C4B9-4501-AB6D-AF3B529D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78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F671C7-BEBD-45E8-9ECA-D35A4D4B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AD41E72-55B7-496B-83F1-BCD297830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B9ED60-609E-45E8-9BCB-31081F85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AFCB44-E9D6-4977-9401-EB2113BE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68A1AE-D83C-45F4-A746-DD45D6BC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FBB736-EB5B-4FB6-AC96-79CBB521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53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6222F0-85A1-4577-A4E9-FBF1308D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84D5EE-DA7B-4675-A534-7FC13DE6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B7FBB-9C13-4244-AD36-2D89E7F99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733FB-8FDE-43D2-8CA4-90CA74CE0782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0A278A-CC40-4DE1-9F10-726FB9BD0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641BD-84E3-4DE1-AEBD-5972762D4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447B0-4356-4BE4-8B19-C25DB6E599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24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39.png"/><Relationship Id="rId26" Type="http://schemas.openxmlformats.org/officeDocument/2006/relationships/diagramQuickStyle" Target="../diagrams/quickStyle1.xml"/><Relationship Id="rId3" Type="http://schemas.openxmlformats.org/officeDocument/2006/relationships/image" Target="../media/image50.png"/><Relationship Id="rId21" Type="http://schemas.openxmlformats.org/officeDocument/2006/relationships/image" Target="../media/image65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5" Type="http://schemas.openxmlformats.org/officeDocument/2006/relationships/diagramLayout" Target="../diagrams/layout1.xml"/><Relationship Id="rId2" Type="http://schemas.openxmlformats.org/officeDocument/2006/relationships/image" Target="../media/image49.png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diagramData" Target="../diagrams/data1.xml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43.png"/><Relationship Id="rId28" Type="http://schemas.microsoft.com/office/2007/relationships/diagramDrawing" Target="../diagrams/drawing1.xml"/><Relationship Id="rId10" Type="http://schemas.openxmlformats.org/officeDocument/2006/relationships/image" Target="../media/image57.png"/><Relationship Id="rId19" Type="http://schemas.openxmlformats.org/officeDocument/2006/relationships/image" Target="../media/image63.png"/><Relationship Id="rId31" Type="http://schemas.openxmlformats.org/officeDocument/2006/relationships/image" Target="../media/image69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6.png"/><Relationship Id="rId27" Type="http://schemas.openxmlformats.org/officeDocument/2006/relationships/diagramColors" Target="../diagrams/colors1.xml"/><Relationship Id="rId30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diagramLayout" Target="../diagrams/layout2.xml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diagramData" Target="../diagrams/data2.xml"/><Relationship Id="rId2" Type="http://schemas.openxmlformats.org/officeDocument/2006/relationships/image" Target="../media/image70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12.png"/><Relationship Id="rId28" Type="http://schemas.openxmlformats.org/officeDocument/2006/relationships/diagramColors" Target="../diagrams/colors2.xml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gri-kcg.isso.cool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jpeg"/><Relationship Id="rId3" Type="http://schemas.openxmlformats.org/officeDocument/2006/relationships/image" Target="../media/image95.jpeg"/><Relationship Id="rId7" Type="http://schemas.microsoft.com/office/2007/relationships/hdphoto" Target="../media/hdphoto1.wdp"/><Relationship Id="rId12" Type="http://schemas.openxmlformats.org/officeDocument/2006/relationships/image" Target="../media/image101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microsoft.com/office/2007/relationships/hdphoto" Target="../media/hdphoto3.wdp"/><Relationship Id="rId5" Type="http://schemas.openxmlformats.org/officeDocument/2006/relationships/image" Target="../media/image97.jpeg"/><Relationship Id="rId15" Type="http://schemas.microsoft.com/office/2007/relationships/hdphoto" Target="../media/hdphoto4.wdp"/><Relationship Id="rId10" Type="http://schemas.openxmlformats.org/officeDocument/2006/relationships/image" Target="../media/image100.png"/><Relationship Id="rId4" Type="http://schemas.openxmlformats.org/officeDocument/2006/relationships/image" Target="../media/image96.jpeg"/><Relationship Id="rId9" Type="http://schemas.microsoft.com/office/2007/relationships/hdphoto" Target="../media/hdphoto2.wdp"/><Relationship Id="rId1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chart" Target="../charts/chart2.xm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69.png"/><Relationship Id="rId15" Type="http://schemas.openxmlformats.org/officeDocument/2006/relationships/image" Target="../media/image121.png"/><Relationship Id="rId10" Type="http://schemas.openxmlformats.org/officeDocument/2006/relationships/image" Target="../media/image37.png"/><Relationship Id="rId4" Type="http://schemas.openxmlformats.org/officeDocument/2006/relationships/image" Target="../media/image68.png"/><Relationship Id="rId9" Type="http://schemas.openxmlformats.org/officeDocument/2006/relationships/image" Target="../media/image53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59.png"/><Relationship Id="rId18" Type="http://schemas.openxmlformats.org/officeDocument/2006/relationships/image" Target="../media/image38.png"/><Relationship Id="rId3" Type="http://schemas.openxmlformats.org/officeDocument/2006/relationships/image" Target="../media/image50.png"/><Relationship Id="rId21" Type="http://schemas.openxmlformats.org/officeDocument/2006/relationships/image" Target="../media/image64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37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39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4.png"/><Relationship Id="rId26" Type="http://schemas.openxmlformats.org/officeDocument/2006/relationships/image" Target="../media/image129.png"/><Relationship Id="rId3" Type="http://schemas.openxmlformats.org/officeDocument/2006/relationships/image" Target="../media/image49.png"/><Relationship Id="rId21" Type="http://schemas.openxmlformats.org/officeDocument/2006/relationships/image" Target="../media/image12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3.png"/><Relationship Id="rId25" Type="http://schemas.openxmlformats.org/officeDocument/2006/relationships/image" Target="../media/image37.png"/><Relationship Id="rId2" Type="http://schemas.openxmlformats.org/officeDocument/2006/relationships/image" Target="../media/image125.png"/><Relationship Id="rId16" Type="http://schemas.openxmlformats.org/officeDocument/2006/relationships/image" Target="../media/image126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39.png"/><Relationship Id="rId23" Type="http://schemas.openxmlformats.org/officeDocument/2006/relationships/image" Target="../media/image53.png"/><Relationship Id="rId10" Type="http://schemas.openxmlformats.org/officeDocument/2006/relationships/image" Target="../media/image59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openxmlformats.org/officeDocument/2006/relationships/image" Target="../media/image38.png"/><Relationship Id="rId22" Type="http://schemas.openxmlformats.org/officeDocument/2006/relationships/image" Target="../media/image52.png"/><Relationship Id="rId27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1.png"/><Relationship Id="rId7" Type="http://schemas.openxmlformats.org/officeDocument/2006/relationships/image" Target="../media/image6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33.png"/><Relationship Id="rId10" Type="http://schemas.openxmlformats.org/officeDocument/2006/relationships/image" Target="../media/image62.png"/><Relationship Id="rId4" Type="http://schemas.openxmlformats.org/officeDocument/2006/relationships/image" Target="../media/image132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5.png"/><Relationship Id="rId7" Type="http://schemas.openxmlformats.org/officeDocument/2006/relationships/image" Target="../media/image5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133.png"/><Relationship Id="rId4" Type="http://schemas.openxmlformats.org/officeDocument/2006/relationships/image" Target="../media/image121.png"/><Relationship Id="rId9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6196"/>
            <a:ext cx="12284765" cy="6109022"/>
          </a:xfrm>
          <a:prstGeom prst="rect">
            <a:avLst/>
          </a:prstGeom>
          <a:solidFill>
            <a:srgbClr val="00A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09" name="Line 41161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3202" name="Group 41154"/>
          <p:cNvGrpSpPr>
            <a:grpSpLocks/>
          </p:cNvGrpSpPr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7353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4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1" name="Group 41153"/>
          <p:cNvGrpSpPr>
            <a:grpSpLocks/>
          </p:cNvGrpSpPr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7351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2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0" name="Group 41152"/>
          <p:cNvGrpSpPr>
            <a:grpSpLocks/>
          </p:cNvGrpSpPr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7349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0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9" name="Group 41151"/>
          <p:cNvGrpSpPr>
            <a:grpSpLocks/>
          </p:cNvGrpSpPr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7347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48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3157" name="Oval 41109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203" name="Group 41155"/>
          <p:cNvGrpSpPr>
            <a:grpSpLocks/>
          </p:cNvGrpSpPr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7340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1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2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3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4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5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6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6" name="Group 41148"/>
          <p:cNvGrpSpPr>
            <a:grpSpLocks/>
          </p:cNvGrpSpPr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7337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8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9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5" name="Group 41147"/>
          <p:cNvGrpSpPr>
            <a:grpSpLocks/>
          </p:cNvGrpSpPr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7244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5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6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7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8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9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0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1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2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3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4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5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6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7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8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9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0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1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2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3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4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5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6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7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8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9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0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1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2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3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4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5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6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7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8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9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0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1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2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3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4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5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6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7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8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9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0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1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2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3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4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5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6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7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8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9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0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1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2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3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4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5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6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7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8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9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0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1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2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3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4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5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6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7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8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9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0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1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2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3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4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5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6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7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8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9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0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1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2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3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4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5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6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7" name="Group 41149"/>
          <p:cNvGrpSpPr>
            <a:grpSpLocks/>
          </p:cNvGrpSpPr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7242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3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8" name="Group 41150"/>
          <p:cNvGrpSpPr>
            <a:grpSpLocks/>
          </p:cNvGrpSpPr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7238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39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0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1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4" name="Group 41156"/>
          <p:cNvGrpSpPr>
            <a:grpSpLocks/>
          </p:cNvGrpSpPr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7232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7236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7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7233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7234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5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3192" name="Group 41144"/>
          <p:cNvGrpSpPr>
            <a:grpSpLocks/>
          </p:cNvGrpSpPr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7230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31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205" name="Group 41157"/>
          <p:cNvGrpSpPr>
            <a:grpSpLocks/>
          </p:cNvGrpSpPr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7226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7228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9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7227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32907" name="Picture 30859" descr="未标题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976" name="Group 30928"/>
          <p:cNvGrpSpPr>
            <a:grpSpLocks/>
          </p:cNvGrpSpPr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721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9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0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3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2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32978" name="Group 30930"/>
          <p:cNvGrpSpPr>
            <a:grpSpLocks/>
          </p:cNvGrpSpPr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719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8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9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0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1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2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3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4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5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7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8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9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0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1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2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3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4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5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6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187" name="Rectangle 40985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041" name="Group 40993"/>
          <p:cNvGrpSpPr>
            <a:grpSpLocks/>
          </p:cNvGrpSpPr>
          <p:nvPr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7193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4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rgbClr val="F1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5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6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3042" name="Text Box 40994"/>
          <p:cNvSpPr txBox="1">
            <a:spLocks noChangeArrowheads="1"/>
          </p:cNvSpPr>
          <p:nvPr/>
        </p:nvSpPr>
        <p:spPr bwMode="auto">
          <a:xfrm>
            <a:off x="317500" y="2879726"/>
            <a:ext cx="5339747" cy="17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5333" b="1" dirty="0">
                <a:solidFill>
                  <a:schemeClr val="bg1"/>
                </a:solidFill>
                <a:ea typeface="微软雅黑" panose="020B0503020204020204" pitchFamily="34" charset="-122"/>
              </a:rPr>
              <a:t>「農產業資訊</a:t>
            </a:r>
            <a:endParaRPr lang="en-US" altLang="zh-TW" sz="5333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r" eaLnBrk="1" hangingPunct="1">
              <a:buClrTx/>
              <a:buFontTx/>
              <a:buNone/>
            </a:pPr>
            <a:r>
              <a:rPr lang="zh-TW" altLang="en-US" sz="5333" b="1" dirty="0">
                <a:solidFill>
                  <a:schemeClr val="bg1"/>
                </a:solidFill>
                <a:ea typeface="微软雅黑" panose="020B0503020204020204" pitchFamily="34" charset="-122"/>
              </a:rPr>
              <a:t>作業平台」</a:t>
            </a:r>
            <a:endParaRPr lang="zh-CN" altLang="en-US" sz="5333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043" name="Text Box 40995"/>
          <p:cNvSpPr txBox="1">
            <a:spLocks noChangeArrowheads="1"/>
          </p:cNvSpPr>
          <p:nvPr/>
        </p:nvSpPr>
        <p:spPr bwMode="auto">
          <a:xfrm>
            <a:off x="501652" y="515409"/>
            <a:ext cx="1281120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2133" dirty="0">
                <a:solidFill>
                  <a:srgbClr val="2A3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精準農業</a:t>
            </a:r>
            <a:endParaRPr lang="en-US" altLang="zh-CN" sz="2133" dirty="0">
              <a:solidFill>
                <a:srgbClr val="2A3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88" name="Text Box 41140"/>
          <p:cNvSpPr txBox="1">
            <a:spLocks noChangeArrowheads="1"/>
          </p:cNvSpPr>
          <p:nvPr/>
        </p:nvSpPr>
        <p:spPr bwMode="auto">
          <a:xfrm>
            <a:off x="339514" y="4656353"/>
            <a:ext cx="5852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1800" dirty="0">
                <a:solidFill>
                  <a:srgbClr val="2A323B"/>
                </a:solidFill>
                <a:ea typeface="微软雅黑" panose="020B0503020204020204" pitchFamily="34" charset="-122"/>
              </a:rPr>
              <a:t>作物智慧防災</a:t>
            </a:r>
            <a:r>
              <a:rPr lang="en-US" altLang="zh-TW" sz="1800" dirty="0">
                <a:solidFill>
                  <a:srgbClr val="2A323B"/>
                </a:solidFill>
                <a:ea typeface="微软雅黑" panose="020B0503020204020204" pitchFamily="34" charset="-122"/>
              </a:rPr>
              <a:t>/</a:t>
            </a:r>
            <a:r>
              <a:rPr lang="zh-TW" altLang="en-US" sz="1800" dirty="0">
                <a:solidFill>
                  <a:srgbClr val="2A323B"/>
                </a:solidFill>
                <a:ea typeface="微软雅黑" panose="020B0503020204020204" pitchFamily="34" charset="-122"/>
              </a:rPr>
              <a:t>市場交易價量儀錶板</a:t>
            </a:r>
            <a:r>
              <a:rPr lang="en-US" altLang="zh-TW" sz="1800" dirty="0">
                <a:solidFill>
                  <a:srgbClr val="2A323B"/>
                </a:solidFill>
                <a:ea typeface="微软雅黑" panose="020B0503020204020204" pitchFamily="34" charset="-122"/>
              </a:rPr>
              <a:t>/</a:t>
            </a:r>
            <a:r>
              <a:rPr lang="zh-TW" altLang="en-US" sz="1800" dirty="0">
                <a:solidFill>
                  <a:srgbClr val="2A323B"/>
                </a:solidFill>
                <a:ea typeface="微软雅黑" panose="020B0503020204020204" pitchFamily="34" charset="-122"/>
              </a:rPr>
              <a:t>智慧化產銷決策輔助</a:t>
            </a:r>
            <a:endParaRPr lang="zh-CN" altLang="en-US" sz="1800" b="1" dirty="0">
              <a:solidFill>
                <a:srgbClr val="2A323B"/>
              </a:solidFill>
              <a:ea typeface="微软雅黑" panose="020B0503020204020204" pitchFamily="34" charset="-122"/>
            </a:endParaRPr>
          </a:p>
        </p:txBody>
      </p:sp>
      <p:sp>
        <p:nvSpPr>
          <p:cNvPr id="43207" name="Rectangle 41159"/>
          <p:cNvSpPr>
            <a:spLocks noChangeArrowheads="1"/>
          </p:cNvSpPr>
          <p:nvPr/>
        </p:nvSpPr>
        <p:spPr bwMode="auto">
          <a:xfrm>
            <a:off x="317501" y="2352676"/>
            <a:ext cx="1622560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3733">
                <a:solidFill>
                  <a:schemeClr val="bg1"/>
                </a:solidFill>
                <a:ea typeface="微软雅黑" panose="020B0503020204020204" pitchFamily="34" charset="-122"/>
              </a:rPr>
              <a:t>農業局</a:t>
            </a:r>
            <a:endParaRPr lang="zh-CN" altLang="en-US" sz="3733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8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431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3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431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431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4320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430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9" dur="500" spd="-100000" fill="hold"/>
                                        <p:tgtEl>
                                          <p:spTgt spid="32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101" dur="500" spd="-100000" fill="hold"/>
                                        <p:tgtEl>
                                          <p:spTgt spid="32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105" dur="500" spd="-100000" fill="hold"/>
                                        <p:tgtEl>
                                          <p:spTgt spid="32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107" dur="3000" fill="hold"/>
                                        <p:tgtEl>
                                          <p:spTgt spid="43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09" grpId="0" animBg="1"/>
      <p:bldP spid="43157" grpId="0" animBg="1"/>
      <p:bldP spid="43157" grpId="1" animBg="1"/>
      <p:bldP spid="43042" grpId="0"/>
      <p:bldP spid="43043" grpId="0"/>
      <p:bldP spid="43188" grpId="0"/>
      <p:bldP spid="4320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88E3989-46FB-4CAC-B983-4D1811A4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14" y="1195855"/>
            <a:ext cx="1077182" cy="10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23D44C-FDD0-4AD8-974E-495B93DA1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06" y="1134784"/>
            <a:ext cx="908861" cy="9088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F18F689-EB8B-4521-9FA0-D9F77D152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5" y="3382980"/>
            <a:ext cx="667247" cy="6672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CF2239-FA1B-458F-BEA7-F0969F346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2" y="3005878"/>
            <a:ext cx="667247" cy="667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4ACE52-5807-430A-88EF-C38B48C9E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68" y="1456962"/>
            <a:ext cx="679514" cy="679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212A3-4BAE-4442-B6E8-71D5310F0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5" y="1394690"/>
            <a:ext cx="679513" cy="6795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565EB4-2C43-4B18-A37B-08FD1E9E0A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4"/>
          <a:stretch/>
        </p:blipFill>
        <p:spPr>
          <a:xfrm>
            <a:off x="2902883" y="2031676"/>
            <a:ext cx="1147826" cy="9940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E29609-3B30-4A72-883F-EC9495351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7"/>
          <a:stretch/>
        </p:blipFill>
        <p:spPr>
          <a:xfrm>
            <a:off x="1044871" y="3472177"/>
            <a:ext cx="1319635" cy="9814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BD9BEB-2FD4-4085-9F99-3C320E5B8F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8" y="3157222"/>
            <a:ext cx="667248" cy="6672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25DE6B-B099-440E-ADDB-4C49618949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65" y="2947019"/>
            <a:ext cx="450249" cy="4502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6C327A-C7C5-465D-8B13-EC22411A5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18" y="2132843"/>
            <a:ext cx="709232" cy="709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8993C5-375E-4B89-98AD-E2753A1A3A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4" y="3634392"/>
            <a:ext cx="521615" cy="52161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6A21B5-9217-41F6-98B5-0FC2DD4CFD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7541" r="25608" b="22138"/>
          <a:stretch/>
        </p:blipFill>
        <p:spPr>
          <a:xfrm>
            <a:off x="1923180" y="3569258"/>
            <a:ext cx="468179" cy="6672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4AF1021-D3EC-4893-B6B9-1BADAB8AF33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2217473" y="3875580"/>
            <a:ext cx="642070" cy="667247"/>
          </a:xfrm>
          <a:prstGeom prst="rect">
            <a:avLst/>
          </a:prstGeom>
        </p:spPr>
      </p:pic>
      <p:pic>
        <p:nvPicPr>
          <p:cNvPr id="24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ED2123A5-938B-4364-BFC7-7B8CBC4F0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2812066" y="1266537"/>
            <a:ext cx="667247" cy="9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1899ECA-46CD-41AD-80C7-517BC21EA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185" y="3129900"/>
            <a:ext cx="642070" cy="5852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74ADF3D-180E-4E7A-9870-F2FDDD5178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051" y="2178063"/>
            <a:ext cx="334941" cy="4592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CAFCD64-D45C-40E5-9746-1AD0B24AF4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" y="2475312"/>
            <a:ext cx="669258" cy="66925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1E99944-C3CC-43F9-8B7C-5C180954B4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96" y="2566520"/>
            <a:ext cx="682331" cy="68233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541291E-B25F-4DC5-A8C3-1A0A02BA138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3005878"/>
            <a:ext cx="667247" cy="66724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70A33E0-6F45-4F30-95FD-062709572A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" y="2003281"/>
            <a:ext cx="752832" cy="752832"/>
          </a:xfrm>
          <a:prstGeom prst="rect">
            <a:avLst/>
          </a:prstGeom>
        </p:spPr>
      </p:pic>
      <p:sp>
        <p:nvSpPr>
          <p:cNvPr id="33" name="橢圓 32">
            <a:extLst>
              <a:ext uri="{FF2B5EF4-FFF2-40B4-BE49-F238E27FC236}">
                <a16:creationId xmlns:a16="http://schemas.microsoft.com/office/drawing/2014/main" id="{3B52C1A2-7F01-4BCE-A6DA-88CC17842D85}"/>
              </a:ext>
            </a:extLst>
          </p:cNvPr>
          <p:cNvSpPr/>
          <p:nvPr/>
        </p:nvSpPr>
        <p:spPr>
          <a:xfrm>
            <a:off x="270437" y="645051"/>
            <a:ext cx="4536141" cy="427753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9EC2EC1-456C-4A09-8576-2E93EB94E4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665" y="4944405"/>
            <a:ext cx="1902264" cy="1902264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E8DFFAE-0D6A-4783-9124-C9D8321D9AFC}"/>
              </a:ext>
            </a:extLst>
          </p:cNvPr>
          <p:cNvSpPr/>
          <p:nvPr/>
        </p:nvSpPr>
        <p:spPr>
          <a:xfrm>
            <a:off x="1598636" y="4760895"/>
            <a:ext cx="252000" cy="252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D2B578F-1303-40F5-9B1B-9F52106BBE2B}"/>
              </a:ext>
            </a:extLst>
          </p:cNvPr>
          <p:cNvSpPr/>
          <p:nvPr/>
        </p:nvSpPr>
        <p:spPr>
          <a:xfrm>
            <a:off x="1356207" y="5041292"/>
            <a:ext cx="108000" cy="108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AB4623-8830-4820-917E-3FF752B04A85}"/>
              </a:ext>
            </a:extLst>
          </p:cNvPr>
          <p:cNvSpPr/>
          <p:nvPr/>
        </p:nvSpPr>
        <p:spPr>
          <a:xfrm>
            <a:off x="1441711" y="4911662"/>
            <a:ext cx="216000" cy="216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F9DB6F-3CE3-4BAE-A59B-A3FFDEFE6760}"/>
              </a:ext>
            </a:extLst>
          </p:cNvPr>
          <p:cNvSpPr txBox="1"/>
          <p:nvPr/>
        </p:nvSpPr>
        <p:spPr>
          <a:xfrm rot="20272778">
            <a:off x="520518" y="3546596"/>
            <a:ext cx="1109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02276A3-E94D-4EE8-81D4-D00FBE77E83C}"/>
              </a:ext>
            </a:extLst>
          </p:cNvPr>
          <p:cNvCxnSpPr>
            <a:cxnSpLocks/>
          </p:cNvCxnSpPr>
          <p:nvPr/>
        </p:nvCxnSpPr>
        <p:spPr>
          <a:xfrm>
            <a:off x="5002306" y="2220807"/>
            <a:ext cx="6689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B3A21FC1-D31C-47E5-A3D7-CDB8C7C28F71}"/>
              </a:ext>
            </a:extLst>
          </p:cNvPr>
          <p:cNvSpPr/>
          <p:nvPr/>
        </p:nvSpPr>
        <p:spPr>
          <a:xfrm>
            <a:off x="5124900" y="1397045"/>
            <a:ext cx="12562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農情作物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DE813EC-491E-4607-9E40-7C98A69AD1DF}"/>
              </a:ext>
            </a:extLst>
          </p:cNvPr>
          <p:cNvSpPr/>
          <p:nvPr/>
        </p:nvSpPr>
        <p:spPr>
          <a:xfrm>
            <a:off x="6756082" y="1296412"/>
            <a:ext cx="2492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市場查詢作物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組，含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F2036BE-279E-4D8D-AD8E-C8DA26A04D0B}"/>
              </a:ext>
            </a:extLst>
          </p:cNvPr>
          <p:cNvCxnSpPr>
            <a:cxnSpLocks/>
          </p:cNvCxnSpPr>
          <p:nvPr/>
        </p:nvCxnSpPr>
        <p:spPr>
          <a:xfrm flipV="1">
            <a:off x="6564633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FF6DBD9-8858-4EBC-9400-00393FF4038E}"/>
              </a:ext>
            </a:extLst>
          </p:cNvPr>
          <p:cNvCxnSpPr>
            <a:cxnSpLocks/>
          </p:cNvCxnSpPr>
          <p:nvPr/>
        </p:nvCxnSpPr>
        <p:spPr>
          <a:xfrm flipV="1">
            <a:off x="9390229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2B0ED9F4-D178-47B5-A390-06FAA6F39566}"/>
              </a:ext>
            </a:extLst>
          </p:cNvPr>
          <p:cNvSpPr/>
          <p:nvPr/>
        </p:nvSpPr>
        <p:spPr>
          <a:xfrm>
            <a:off x="5127811" y="25463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食用番茄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62B539A-3F5E-4F06-91E8-EEAADF078874}"/>
              </a:ext>
            </a:extLst>
          </p:cNvPr>
          <p:cNvSpPr/>
          <p:nvPr/>
        </p:nvSpPr>
        <p:spPr>
          <a:xfrm>
            <a:off x="6561138" y="2524989"/>
            <a:ext cx="11620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玉女番茄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654D542-0EFC-4DBC-B3A5-2707DFCBC70E}"/>
              </a:ext>
            </a:extLst>
          </p:cNvPr>
          <p:cNvSpPr/>
          <p:nvPr/>
        </p:nvSpPr>
        <p:spPr>
          <a:xfrm>
            <a:off x="9593591" y="2519895"/>
            <a:ext cx="1997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設施小番茄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B234A8-8698-4AA5-9951-EEDD162A33AD}"/>
              </a:ext>
            </a:extLst>
          </p:cNvPr>
          <p:cNvSpPr/>
          <p:nvPr/>
        </p:nvSpPr>
        <p:spPr>
          <a:xfrm>
            <a:off x="7926552" y="2522276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小番茄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22CD62F-F10C-4220-BB81-F242E6B5F5A6}"/>
              </a:ext>
            </a:extLst>
          </p:cNvPr>
          <p:cNvCxnSpPr>
            <a:stCxn id="52" idx="3"/>
          </p:cNvCxnSpPr>
          <p:nvPr/>
        </p:nvCxnSpPr>
        <p:spPr>
          <a:xfrm flipV="1">
            <a:off x="6235807" y="2727993"/>
            <a:ext cx="200851" cy="3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C6A46AA9-67F4-4011-848E-78DB5B804DF6}"/>
              </a:ext>
            </a:extLst>
          </p:cNvPr>
          <p:cNvCxnSpPr>
            <a:stCxn id="60" idx="1"/>
            <a:endCxn id="54" idx="3"/>
          </p:cNvCxnSpPr>
          <p:nvPr/>
        </p:nvCxnSpPr>
        <p:spPr>
          <a:xfrm flipH="1">
            <a:off x="7723188" y="2706942"/>
            <a:ext cx="203364" cy="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7D51CC3E-D2A9-4266-AFFD-B3103F057629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flipH="1">
            <a:off x="9422474" y="2704045"/>
            <a:ext cx="171117" cy="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E7E99590-94A8-4F5C-84A7-490006BBA24B}"/>
              </a:ext>
            </a:extLst>
          </p:cNvPr>
          <p:cNvSpPr txBox="1"/>
          <p:nvPr/>
        </p:nvSpPr>
        <p:spPr>
          <a:xfrm>
            <a:off x="30090" y="551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漲跌判斷</a:t>
            </a:r>
          </a:p>
        </p:txBody>
      </p:sp>
      <p:cxnSp>
        <p:nvCxnSpPr>
          <p:cNvPr id="113" name="直接连接符 2">
            <a:extLst>
              <a:ext uri="{FF2B5EF4-FFF2-40B4-BE49-F238E27FC236}">
                <a16:creationId xmlns:a16="http://schemas.microsoft.com/office/drawing/2014/main" id="{F7392B30-8AE7-4EFB-8318-CCB4BFF043E2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DFF40C3-23C3-467F-850B-249E545E7424}"/>
              </a:ext>
            </a:extLst>
          </p:cNvPr>
          <p:cNvCxnSpPr>
            <a:cxnSpLocks/>
          </p:cNvCxnSpPr>
          <p:nvPr/>
        </p:nvCxnSpPr>
        <p:spPr>
          <a:xfrm>
            <a:off x="5002306" y="3157222"/>
            <a:ext cx="6689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A7101B7B-2FD9-408C-9765-D04562A13A9A}"/>
              </a:ext>
            </a:extLst>
          </p:cNvPr>
          <p:cNvGraphicFramePr/>
          <p:nvPr/>
        </p:nvGraphicFramePr>
        <p:xfrm>
          <a:off x="4772187" y="3218877"/>
          <a:ext cx="2382757" cy="65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55" name="圖片 54">
            <a:extLst>
              <a:ext uri="{FF2B5EF4-FFF2-40B4-BE49-F238E27FC236}">
                <a16:creationId xmlns:a16="http://schemas.microsoft.com/office/drawing/2014/main" id="{E6679FB8-0A04-4A3B-AE7B-CC043F84E5BE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5316" r="7889" b="7904"/>
          <a:stretch/>
        </p:blipFill>
        <p:spPr>
          <a:xfrm>
            <a:off x="4599363" y="4486913"/>
            <a:ext cx="3846286" cy="200874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AB885B30-8CE6-4E2D-8033-6ECA016FEF0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7" b="30398"/>
          <a:stretch/>
        </p:blipFill>
        <p:spPr>
          <a:xfrm>
            <a:off x="8558407" y="5283869"/>
            <a:ext cx="450150" cy="240631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3130C46A-8DEB-44B5-9B44-81B5843FC06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98"/>
          <a:stretch/>
        </p:blipFill>
        <p:spPr>
          <a:xfrm>
            <a:off x="8407844" y="4492624"/>
            <a:ext cx="667248" cy="4570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91CFDC-63F0-4938-8548-41B5BEE2C35E}"/>
              </a:ext>
            </a:extLst>
          </p:cNvPr>
          <p:cNvSpPr/>
          <p:nvPr/>
        </p:nvSpPr>
        <p:spPr>
          <a:xfrm>
            <a:off x="4806577" y="3913797"/>
            <a:ext cx="7050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RSV </a:t>
            </a:r>
            <a:r>
              <a:rPr lang="en-US" altLang="zh-TW" sz="1400" dirty="0"/>
              <a:t>=</a:t>
            </a:r>
            <a:r>
              <a:rPr lang="zh-TW" altLang="en-US" sz="1400" dirty="0"/>
              <a:t>（（加權平均</a:t>
            </a:r>
            <a:r>
              <a:rPr lang="en-US" altLang="zh-TW" sz="1400" dirty="0"/>
              <a:t>-</a:t>
            </a:r>
            <a:r>
              <a:rPr lang="zh-TW" altLang="en-US" sz="1400" dirty="0"/>
              <a:t>最近</a:t>
            </a:r>
            <a:r>
              <a:rPr lang="en-US" altLang="zh-TW" b="1" dirty="0">
                <a:solidFill>
                  <a:srgbClr val="FF0000"/>
                </a:solidFill>
              </a:rPr>
              <a:t>9</a:t>
            </a:r>
            <a:r>
              <a:rPr lang="zh-TW" altLang="en-US" sz="1400" dirty="0"/>
              <a:t>日最低均價）</a:t>
            </a:r>
            <a:r>
              <a:rPr lang="en-US" altLang="zh-TW" sz="1400" dirty="0"/>
              <a:t>/</a:t>
            </a:r>
            <a:r>
              <a:rPr lang="zh-TW" altLang="en-US" sz="1400" dirty="0"/>
              <a:t>（最近</a:t>
            </a:r>
            <a:r>
              <a:rPr lang="en-US" altLang="zh-TW" sz="1400" dirty="0"/>
              <a:t>9</a:t>
            </a:r>
            <a:r>
              <a:rPr lang="zh-TW" altLang="en-US" sz="1400" dirty="0"/>
              <a:t>天最高均價</a:t>
            </a:r>
            <a:r>
              <a:rPr lang="en-US" altLang="zh-TW" sz="1400" dirty="0"/>
              <a:t>-</a:t>
            </a:r>
            <a:r>
              <a:rPr lang="zh-TW" altLang="en-US" sz="1400" dirty="0"/>
              <a:t>最近</a:t>
            </a:r>
            <a:r>
              <a:rPr lang="en-US" altLang="zh-TW" b="1" dirty="0">
                <a:solidFill>
                  <a:srgbClr val="FF0000"/>
                </a:solidFill>
              </a:rPr>
              <a:t>9</a:t>
            </a:r>
            <a:r>
              <a:rPr lang="zh-TW" altLang="en-US" sz="1400" dirty="0"/>
              <a:t>天最低價））*</a:t>
            </a:r>
            <a:r>
              <a:rPr lang="en-US" altLang="zh-TW" b="1" dirty="0">
                <a:solidFill>
                  <a:srgbClr val="FF0000"/>
                </a:solidFill>
              </a:rPr>
              <a:t>100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3E4DB07-AF9E-410B-BAB2-21DF993F21B2}"/>
              </a:ext>
            </a:extLst>
          </p:cNvPr>
          <p:cNvSpPr/>
          <p:nvPr/>
        </p:nvSpPr>
        <p:spPr>
          <a:xfrm>
            <a:off x="9093049" y="4566532"/>
            <a:ext cx="94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72223"/>
                </a:solidFill>
              </a:rPr>
              <a:t>RSV&gt;0.8</a:t>
            </a:r>
            <a:endParaRPr lang="zh-TW" altLang="en-US" dirty="0">
              <a:solidFill>
                <a:srgbClr val="F72223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E19073E-3021-4828-8E60-220496B29B47}"/>
              </a:ext>
            </a:extLst>
          </p:cNvPr>
          <p:cNvSpPr/>
          <p:nvPr/>
        </p:nvSpPr>
        <p:spPr>
          <a:xfrm>
            <a:off x="9125294" y="5219518"/>
            <a:ext cx="94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39223"/>
                </a:solidFill>
              </a:rPr>
              <a:t>RSV&lt;0.2</a:t>
            </a:r>
            <a:endParaRPr lang="zh-TW" altLang="en-US" dirty="0">
              <a:solidFill>
                <a:srgbClr val="239223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5EB0810-7C3E-44E8-A37A-B6CB4D756BAA}"/>
              </a:ext>
            </a:extLst>
          </p:cNvPr>
          <p:cNvSpPr/>
          <p:nvPr/>
        </p:nvSpPr>
        <p:spPr>
          <a:xfrm>
            <a:off x="10202944" y="4597309"/>
            <a:ext cx="1754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F722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加權均價</a:t>
            </a:r>
            <a:r>
              <a:rPr lang="en-US" altLang="zh-TW" sz="1400" dirty="0">
                <a:solidFill>
                  <a:srgbClr val="F722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400" dirty="0">
                <a:solidFill>
                  <a:srgbClr val="F722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生產成本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CE54DA-9B60-416A-AEAF-82479A4993A7}"/>
              </a:ext>
            </a:extLst>
          </p:cNvPr>
          <p:cNvSpPr txBox="1"/>
          <p:nvPr/>
        </p:nvSpPr>
        <p:spPr>
          <a:xfrm>
            <a:off x="9994866" y="45665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+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EA2942A-5DF3-4ED5-AE2C-E8E35737CEA7}"/>
              </a:ext>
            </a:extLst>
          </p:cNvPr>
          <p:cNvSpPr/>
          <p:nvPr/>
        </p:nvSpPr>
        <p:spPr>
          <a:xfrm>
            <a:off x="9572326" y="1277758"/>
            <a:ext cx="169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生產成本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</p:spTree>
    <p:extLst>
      <p:ext uri="{BB962C8B-B14F-4D97-AF65-F5344CB8AC3E}">
        <p14:creationId xmlns:p14="http://schemas.microsoft.com/office/powerpoint/2010/main" val="341061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g-image.isso.cool/images/mainCropKD/20190514BBUEXUCI/%E6%9C%A8%E7%93%9C/%E7%B6%B2%E5%AE%A4%E7%B4%85%E8%82%89%E6%9C%A8%E7%93%9C-%E6%8B%8D%E8%B3%A3%E5%B8%82%E5%A0%B4%E6%9C%AC%E6%9C%88%E4%BA%A4%E6%98%93%E5%83%B9%E9%87%8F%E8%AE%8A%E5%8C%962.png">
            <a:extLst>
              <a:ext uri="{FF2B5EF4-FFF2-40B4-BE49-F238E27FC236}">
                <a16:creationId xmlns:a16="http://schemas.microsoft.com/office/drawing/2014/main" id="{A39B9B79-A744-442C-B20C-81BE194A7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t="6195" r="6504" b="10367"/>
          <a:stretch/>
        </p:blipFill>
        <p:spPr bwMode="auto">
          <a:xfrm>
            <a:off x="4235104" y="4630951"/>
            <a:ext cx="4474624" cy="21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88E3989-46FB-4CAC-B983-4D1811A4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14" y="1195855"/>
            <a:ext cx="1077182" cy="10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23D44C-FDD0-4AD8-974E-495B93DA1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06" y="1134784"/>
            <a:ext cx="908861" cy="9088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F18F689-EB8B-4521-9FA0-D9F77D152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5" y="3382980"/>
            <a:ext cx="667247" cy="6672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CF2239-FA1B-458F-BEA7-F0969F346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2" y="3005878"/>
            <a:ext cx="667247" cy="667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4ACE52-5807-430A-88EF-C38B48C9E0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68" y="1456962"/>
            <a:ext cx="679514" cy="679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212A3-4BAE-4442-B6E8-71D5310F03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5" y="1394690"/>
            <a:ext cx="679513" cy="6795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565EB4-2C43-4B18-A37B-08FD1E9E0A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4"/>
          <a:stretch/>
        </p:blipFill>
        <p:spPr>
          <a:xfrm>
            <a:off x="2902883" y="2031676"/>
            <a:ext cx="1147826" cy="9940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E29609-3B30-4A72-883F-EC94953512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7"/>
          <a:stretch/>
        </p:blipFill>
        <p:spPr>
          <a:xfrm>
            <a:off x="1044871" y="3472177"/>
            <a:ext cx="1319635" cy="9814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BD9BEB-2FD4-4085-9F99-3C320E5B8F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8" y="3157222"/>
            <a:ext cx="667248" cy="6672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25DE6B-B099-440E-ADDB-4C49618949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65" y="2947019"/>
            <a:ext cx="450249" cy="4502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6C327A-C7C5-465D-8B13-EC22411A51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18" y="2132843"/>
            <a:ext cx="709232" cy="709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8993C5-375E-4B89-98AD-E2753A1A3A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4" y="3634392"/>
            <a:ext cx="521615" cy="52161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6A21B5-9217-41F6-98B5-0FC2DD4CFDD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7541" r="25608" b="22138"/>
          <a:stretch/>
        </p:blipFill>
        <p:spPr>
          <a:xfrm>
            <a:off x="1923180" y="3569258"/>
            <a:ext cx="468179" cy="6672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4AF1021-D3EC-4893-B6B9-1BADAB8AF33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2217473" y="3875580"/>
            <a:ext cx="642070" cy="667247"/>
          </a:xfrm>
          <a:prstGeom prst="rect">
            <a:avLst/>
          </a:prstGeom>
        </p:spPr>
      </p:pic>
      <p:pic>
        <p:nvPicPr>
          <p:cNvPr id="24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ED2123A5-938B-4364-BFC7-7B8CBC4F0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2812066" y="1266537"/>
            <a:ext cx="667247" cy="9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1899ECA-46CD-41AD-80C7-517BC21EAA4D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185" y="3129900"/>
            <a:ext cx="642070" cy="5852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74ADF3D-180E-4E7A-9870-F2FDDD5178DC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051" y="2178063"/>
            <a:ext cx="334941" cy="4592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CAFCD64-D45C-40E5-9746-1AD0B24AF4A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" y="2475312"/>
            <a:ext cx="669258" cy="66925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1E99944-C3CC-43F9-8B7C-5C180954B44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96" y="2566520"/>
            <a:ext cx="682331" cy="68233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541291E-B25F-4DC5-A8C3-1A0A02BA138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3005878"/>
            <a:ext cx="667247" cy="66724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70A33E0-6F45-4F30-95FD-062709572A2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" y="2003281"/>
            <a:ext cx="752832" cy="752832"/>
          </a:xfrm>
          <a:prstGeom prst="rect">
            <a:avLst/>
          </a:prstGeom>
        </p:spPr>
      </p:pic>
      <p:sp>
        <p:nvSpPr>
          <p:cNvPr id="33" name="橢圓 32">
            <a:extLst>
              <a:ext uri="{FF2B5EF4-FFF2-40B4-BE49-F238E27FC236}">
                <a16:creationId xmlns:a16="http://schemas.microsoft.com/office/drawing/2014/main" id="{3B52C1A2-7F01-4BCE-A6DA-88CC17842D85}"/>
              </a:ext>
            </a:extLst>
          </p:cNvPr>
          <p:cNvSpPr/>
          <p:nvPr/>
        </p:nvSpPr>
        <p:spPr>
          <a:xfrm>
            <a:off x="270437" y="645051"/>
            <a:ext cx="4536141" cy="427753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9EC2EC1-456C-4A09-8576-2E93EB94E4D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665" y="4944405"/>
            <a:ext cx="1902264" cy="1902264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E8DFFAE-0D6A-4783-9124-C9D8321D9AFC}"/>
              </a:ext>
            </a:extLst>
          </p:cNvPr>
          <p:cNvSpPr/>
          <p:nvPr/>
        </p:nvSpPr>
        <p:spPr>
          <a:xfrm>
            <a:off x="1598636" y="4760895"/>
            <a:ext cx="252000" cy="252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D2B578F-1303-40F5-9B1B-9F52106BBE2B}"/>
              </a:ext>
            </a:extLst>
          </p:cNvPr>
          <p:cNvSpPr/>
          <p:nvPr/>
        </p:nvSpPr>
        <p:spPr>
          <a:xfrm>
            <a:off x="1356207" y="5041292"/>
            <a:ext cx="108000" cy="108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AB4623-8830-4820-917E-3FF752B04A85}"/>
              </a:ext>
            </a:extLst>
          </p:cNvPr>
          <p:cNvSpPr/>
          <p:nvPr/>
        </p:nvSpPr>
        <p:spPr>
          <a:xfrm>
            <a:off x="1441711" y="4911662"/>
            <a:ext cx="216000" cy="216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F9DB6F-3CE3-4BAE-A59B-A3FFDEFE6760}"/>
              </a:ext>
            </a:extLst>
          </p:cNvPr>
          <p:cNvSpPr txBox="1"/>
          <p:nvPr/>
        </p:nvSpPr>
        <p:spPr>
          <a:xfrm rot="20272778">
            <a:off x="520518" y="3546596"/>
            <a:ext cx="1109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02276A3-E94D-4EE8-81D4-D00FBE77E83C}"/>
              </a:ext>
            </a:extLst>
          </p:cNvPr>
          <p:cNvCxnSpPr>
            <a:cxnSpLocks/>
          </p:cNvCxnSpPr>
          <p:nvPr/>
        </p:nvCxnSpPr>
        <p:spPr>
          <a:xfrm>
            <a:off x="5002306" y="2220807"/>
            <a:ext cx="6689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B3A21FC1-D31C-47E5-A3D7-CDB8C7C28F71}"/>
              </a:ext>
            </a:extLst>
          </p:cNvPr>
          <p:cNvSpPr/>
          <p:nvPr/>
        </p:nvSpPr>
        <p:spPr>
          <a:xfrm>
            <a:off x="5124900" y="1397045"/>
            <a:ext cx="12562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農情作物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DE813EC-491E-4607-9E40-7C98A69AD1DF}"/>
              </a:ext>
            </a:extLst>
          </p:cNvPr>
          <p:cNvSpPr/>
          <p:nvPr/>
        </p:nvSpPr>
        <p:spPr>
          <a:xfrm>
            <a:off x="6756082" y="1296412"/>
            <a:ext cx="2492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市場查詢作物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組，含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F2036BE-279E-4D8D-AD8E-C8DA26A04D0B}"/>
              </a:ext>
            </a:extLst>
          </p:cNvPr>
          <p:cNvCxnSpPr>
            <a:cxnSpLocks/>
          </p:cNvCxnSpPr>
          <p:nvPr/>
        </p:nvCxnSpPr>
        <p:spPr>
          <a:xfrm flipV="1">
            <a:off x="6564633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FF6DBD9-8858-4EBC-9400-00393FF4038E}"/>
              </a:ext>
            </a:extLst>
          </p:cNvPr>
          <p:cNvCxnSpPr>
            <a:cxnSpLocks/>
          </p:cNvCxnSpPr>
          <p:nvPr/>
        </p:nvCxnSpPr>
        <p:spPr>
          <a:xfrm flipV="1">
            <a:off x="9390229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2B0ED9F4-D178-47B5-A390-06FAA6F39566}"/>
              </a:ext>
            </a:extLst>
          </p:cNvPr>
          <p:cNvSpPr/>
          <p:nvPr/>
        </p:nvSpPr>
        <p:spPr>
          <a:xfrm>
            <a:off x="5127811" y="25463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食用番茄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62B539A-3F5E-4F06-91E8-EEAADF078874}"/>
              </a:ext>
            </a:extLst>
          </p:cNvPr>
          <p:cNvSpPr/>
          <p:nvPr/>
        </p:nvSpPr>
        <p:spPr>
          <a:xfrm>
            <a:off x="6561138" y="2524989"/>
            <a:ext cx="11620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玉女番茄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654D542-0EFC-4DBC-B3A5-2707DFCBC70E}"/>
              </a:ext>
            </a:extLst>
          </p:cNvPr>
          <p:cNvSpPr/>
          <p:nvPr/>
        </p:nvSpPr>
        <p:spPr>
          <a:xfrm>
            <a:off x="9593591" y="2519895"/>
            <a:ext cx="19970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設施小番茄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B234A8-8698-4AA5-9951-EEDD162A33AD}"/>
              </a:ext>
            </a:extLst>
          </p:cNvPr>
          <p:cNvSpPr/>
          <p:nvPr/>
        </p:nvSpPr>
        <p:spPr>
          <a:xfrm>
            <a:off x="7926552" y="2522276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小番茄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22CD62F-F10C-4220-BB81-F242E6B5F5A6}"/>
              </a:ext>
            </a:extLst>
          </p:cNvPr>
          <p:cNvCxnSpPr>
            <a:stCxn id="52" idx="3"/>
          </p:cNvCxnSpPr>
          <p:nvPr/>
        </p:nvCxnSpPr>
        <p:spPr>
          <a:xfrm flipV="1">
            <a:off x="6235807" y="2727993"/>
            <a:ext cx="200851" cy="3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C6A46AA9-67F4-4011-848E-78DB5B804DF6}"/>
              </a:ext>
            </a:extLst>
          </p:cNvPr>
          <p:cNvCxnSpPr>
            <a:stCxn id="60" idx="1"/>
            <a:endCxn id="54" idx="3"/>
          </p:cNvCxnSpPr>
          <p:nvPr/>
        </p:nvCxnSpPr>
        <p:spPr>
          <a:xfrm flipH="1">
            <a:off x="7723188" y="2706942"/>
            <a:ext cx="203364" cy="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7D51CC3E-D2A9-4266-AFFD-B3103F057629}"/>
              </a:ext>
            </a:extLst>
          </p:cNvPr>
          <p:cNvCxnSpPr>
            <a:stCxn id="58" idx="1"/>
            <a:endCxn id="60" idx="3"/>
          </p:cNvCxnSpPr>
          <p:nvPr/>
        </p:nvCxnSpPr>
        <p:spPr>
          <a:xfrm flipH="1">
            <a:off x="9422474" y="2704045"/>
            <a:ext cx="171117" cy="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E7E99590-94A8-4F5C-84A7-490006BBA24B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生產成本監控</a:t>
            </a:r>
          </a:p>
        </p:txBody>
      </p:sp>
      <p:cxnSp>
        <p:nvCxnSpPr>
          <p:cNvPr id="113" name="直接连接符 2">
            <a:extLst>
              <a:ext uri="{FF2B5EF4-FFF2-40B4-BE49-F238E27FC236}">
                <a16:creationId xmlns:a16="http://schemas.microsoft.com/office/drawing/2014/main" id="{F7392B30-8AE7-4EFB-8318-CCB4BFF043E2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DFF40C3-23C3-467F-850B-249E545E7424}"/>
              </a:ext>
            </a:extLst>
          </p:cNvPr>
          <p:cNvCxnSpPr>
            <a:cxnSpLocks/>
          </p:cNvCxnSpPr>
          <p:nvPr/>
        </p:nvCxnSpPr>
        <p:spPr>
          <a:xfrm>
            <a:off x="5002306" y="3157222"/>
            <a:ext cx="6689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A7101B7B-2FD9-408C-9765-D04562A13A9A}"/>
              </a:ext>
            </a:extLst>
          </p:cNvPr>
          <p:cNvGraphicFramePr/>
          <p:nvPr/>
        </p:nvGraphicFramePr>
        <p:xfrm>
          <a:off x="4772186" y="3095487"/>
          <a:ext cx="7341257" cy="1880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AA2A6B54-3CAC-4E9B-B1DD-CA947A2A8A3F}"/>
              </a:ext>
            </a:extLst>
          </p:cNvPr>
          <p:cNvSpPr/>
          <p:nvPr/>
        </p:nvSpPr>
        <p:spPr>
          <a:xfrm>
            <a:off x="9172409" y="5420494"/>
            <a:ext cx="1885491" cy="364424"/>
          </a:xfrm>
          <a:prstGeom prst="rect">
            <a:avLst/>
          </a:prstGeom>
          <a:solidFill>
            <a:srgbClr val="BBD5E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一個變異數區間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E1A2B80-FBAD-4506-94D0-24BC1BDAB4A7}"/>
              </a:ext>
            </a:extLst>
          </p:cNvPr>
          <p:cNvSpPr/>
          <p:nvPr/>
        </p:nvSpPr>
        <p:spPr>
          <a:xfrm>
            <a:off x="9172409" y="6027267"/>
            <a:ext cx="1885491" cy="364424"/>
          </a:xfrm>
          <a:prstGeom prst="rect">
            <a:avLst/>
          </a:prstGeom>
          <a:solidFill>
            <a:srgbClr val="2CCACA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生產成本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D67737C-8305-4AA1-9D11-8DCA34FB5BC3}"/>
              </a:ext>
            </a:extLst>
          </p:cNvPr>
          <p:cNvSpPr/>
          <p:nvPr/>
        </p:nvSpPr>
        <p:spPr>
          <a:xfrm>
            <a:off x="9172409" y="4813721"/>
            <a:ext cx="1885491" cy="364424"/>
          </a:xfrm>
          <a:prstGeom prst="rect">
            <a:avLst/>
          </a:prstGeom>
          <a:solidFill>
            <a:srgbClr val="4E58F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加權平均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A702A83-41F4-4FE5-8C49-7AF59F9A8A1C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086165" y="5602706"/>
            <a:ext cx="1086244" cy="533265"/>
          </a:xfrm>
          <a:prstGeom prst="straightConnector1">
            <a:avLst/>
          </a:prstGeom>
          <a:ln>
            <a:solidFill>
              <a:srgbClr val="BBD5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D4EB6F7-C7C6-42F9-89C9-82998B1D294B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8347010" y="6209479"/>
            <a:ext cx="825399" cy="182212"/>
          </a:xfrm>
          <a:prstGeom prst="straightConnector1">
            <a:avLst/>
          </a:prstGeom>
          <a:ln>
            <a:solidFill>
              <a:srgbClr val="2CCA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27904B8-9E61-4D17-A7F7-7C71632C579D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7723188" y="4995933"/>
            <a:ext cx="1449221" cy="841422"/>
          </a:xfrm>
          <a:prstGeom prst="straightConnector1">
            <a:avLst/>
          </a:prstGeom>
          <a:ln>
            <a:solidFill>
              <a:srgbClr val="535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7F4CD90-2F82-4321-9537-9F7FA2DBC36B}"/>
              </a:ext>
            </a:extLst>
          </p:cNvPr>
          <p:cNvSpPr txBox="1"/>
          <p:nvPr/>
        </p:nvSpPr>
        <p:spPr>
          <a:xfrm>
            <a:off x="10160674" y="57300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可能低於生產成本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F3E37DD-766D-4564-975E-85B5C47B977A}"/>
              </a:ext>
            </a:extLst>
          </p:cNvPr>
          <p:cNvSpPr txBox="1"/>
          <p:nvPr/>
        </p:nvSpPr>
        <p:spPr>
          <a:xfrm>
            <a:off x="10160675" y="63916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已經低於生產成本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2090295-0FAE-49F0-98B6-90B23941BBAB}"/>
              </a:ext>
            </a:extLst>
          </p:cNvPr>
          <p:cNvSpPr/>
          <p:nvPr/>
        </p:nvSpPr>
        <p:spPr>
          <a:xfrm>
            <a:off x="9572326" y="1277758"/>
            <a:ext cx="169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生產成本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</p:spTree>
    <p:extLst>
      <p:ext uri="{BB962C8B-B14F-4D97-AF65-F5344CB8AC3E}">
        <p14:creationId xmlns:p14="http://schemas.microsoft.com/office/powerpoint/2010/main" val="395095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8CEF5AE-851F-4562-87F6-5CB1E689E334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產銷資訊平台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071858D-7EE5-495A-8097-7B9A28CC5174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B63032D-E3F6-4494-B318-E6CFAB225515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C0DEA42-8775-4EA3-A1B5-1FC693CCEC4F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EBDF63-2C6A-4B34-8BAA-AB0A9EF110E3}"/>
              </a:ext>
            </a:extLst>
          </p:cNvPr>
          <p:cNvSpPr/>
          <p:nvPr/>
        </p:nvSpPr>
        <p:spPr>
          <a:xfrm>
            <a:off x="4364244" y="2293574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FB4A67-895A-48FA-AAC1-F5D6BA7D3699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779A73F5-6544-42C2-A325-EB817FAE9028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E87563BE-28DD-454E-AB48-131B255A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83" y="1441646"/>
            <a:ext cx="867207" cy="8672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1BFF24-50A4-422B-AE01-73D9FE90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67" y="1441639"/>
            <a:ext cx="867214" cy="8672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9EE73A2-282D-414F-8650-4E0A3758D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47" y="1441646"/>
            <a:ext cx="867207" cy="86720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EE47256-7552-48E7-94DA-A8157A5CEC3F}"/>
              </a:ext>
            </a:extLst>
          </p:cNvPr>
          <p:cNvSpPr/>
          <p:nvPr/>
        </p:nvSpPr>
        <p:spPr>
          <a:xfrm>
            <a:off x="1058854" y="859778"/>
            <a:ext cx="6286154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接连接符 2">
            <a:extLst>
              <a:ext uri="{FF2B5EF4-FFF2-40B4-BE49-F238E27FC236}">
                <a16:creationId xmlns:a16="http://schemas.microsoft.com/office/drawing/2014/main" id="{99A24E59-603A-4624-8A67-466FB338C041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C1C00BF9-3E6F-4C48-A993-8CCAF0C06762}"/>
              </a:ext>
            </a:extLst>
          </p:cNvPr>
          <p:cNvGrpSpPr/>
          <p:nvPr/>
        </p:nvGrpSpPr>
        <p:grpSpPr>
          <a:xfrm>
            <a:off x="902690" y="2890714"/>
            <a:ext cx="10386620" cy="3985196"/>
            <a:chOff x="279804" y="2880087"/>
            <a:chExt cx="10386620" cy="3985196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208DAE0-5EFF-47FB-9E93-313057D045F7}"/>
                </a:ext>
              </a:extLst>
            </p:cNvPr>
            <p:cNvGrpSpPr/>
            <p:nvPr/>
          </p:nvGrpSpPr>
          <p:grpSpPr>
            <a:xfrm>
              <a:off x="7199022" y="2880087"/>
              <a:ext cx="3251746" cy="1408250"/>
              <a:chOff x="7749521" y="2964889"/>
              <a:chExt cx="3251746" cy="1408250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B6B42D30-E39A-42A7-BBE1-F5436AD6E437}"/>
                  </a:ext>
                </a:extLst>
              </p:cNvPr>
              <p:cNvGrpSpPr/>
              <p:nvPr/>
            </p:nvGrpSpPr>
            <p:grpSpPr>
              <a:xfrm>
                <a:off x="7749521" y="2964889"/>
                <a:ext cx="3251746" cy="1408250"/>
                <a:chOff x="7131765" y="2853242"/>
                <a:chExt cx="3251746" cy="1408250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630E8E40-ABB5-4574-87B6-B9F4503976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1765" y="2853242"/>
                  <a:ext cx="3124554" cy="1408250"/>
                </a:xfrm>
                <a:prstGeom prst="rect">
                  <a:avLst/>
                </a:prstGeom>
              </p:spPr>
            </p:pic>
            <p:sp>
              <p:nvSpPr>
                <p:cNvPr id="28" name="箭號: 向右 27">
                  <a:extLst>
                    <a:ext uri="{FF2B5EF4-FFF2-40B4-BE49-F238E27FC236}">
                      <a16:creationId xmlns:a16="http://schemas.microsoft.com/office/drawing/2014/main" id="{30656665-926B-436B-A9CB-3ACF8670F408}"/>
                    </a:ext>
                  </a:extLst>
                </p:cNvPr>
                <p:cNvSpPr/>
                <p:nvPr/>
              </p:nvSpPr>
              <p:spPr>
                <a:xfrm>
                  <a:off x="9608757" y="3644386"/>
                  <a:ext cx="526846" cy="193182"/>
                </a:xfrm>
                <a:prstGeom prst="rightArrow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箭號: 向右 29">
                  <a:extLst>
                    <a:ext uri="{FF2B5EF4-FFF2-40B4-BE49-F238E27FC236}">
                      <a16:creationId xmlns:a16="http://schemas.microsoft.com/office/drawing/2014/main" id="{53E5F6FC-2C0C-48D4-B20D-4067A3EBA63A}"/>
                    </a:ext>
                  </a:extLst>
                </p:cNvPr>
                <p:cNvSpPr/>
                <p:nvPr/>
              </p:nvSpPr>
              <p:spPr>
                <a:xfrm rot="10800000">
                  <a:off x="7393622" y="3379908"/>
                  <a:ext cx="526846" cy="193182"/>
                </a:xfrm>
                <a:prstGeom prst="rightArrow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2D9CC1D-D90A-46F9-87E3-63900BBDB99B}"/>
                    </a:ext>
                  </a:extLst>
                </p:cNvPr>
                <p:cNvSpPr/>
                <p:nvPr/>
              </p:nvSpPr>
              <p:spPr>
                <a:xfrm>
                  <a:off x="9968013" y="3311583"/>
                  <a:ext cx="41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dirty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強</a:t>
                  </a:r>
                  <a:endParaRPr lang="zh-TW" altLang="en-US" dirty="0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9B1BF23-E799-49EE-99BF-B8CD68FE8330}"/>
                    </a:ext>
                  </a:extLst>
                </p:cNvPr>
                <p:cNvSpPr/>
                <p:nvPr/>
              </p:nvSpPr>
              <p:spPr>
                <a:xfrm>
                  <a:off x="7241547" y="3049810"/>
                  <a:ext cx="41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dirty="0">
                      <a:solidFill>
                        <a:srgbClr val="FF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弱</a:t>
                  </a: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05D0364-9C8B-41E5-9E19-AAF37A313675}"/>
                  </a:ext>
                </a:extLst>
              </p:cNvPr>
              <p:cNvSpPr/>
              <p:nvPr/>
            </p:nvSpPr>
            <p:spPr>
              <a:xfrm>
                <a:off x="9052118" y="3684737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買氣</a:t>
                </a:r>
                <a:endParaRPr lang="zh-TW" altLang="en-US" dirty="0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309337-3AED-473F-AFA8-CC1C780E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773" y="4221425"/>
              <a:ext cx="4329131" cy="2064662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B3C8BD7-B1F0-4D35-9062-F251456D4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" t="9136" r="8340" b="14103"/>
            <a:stretch/>
          </p:blipFill>
          <p:spPr>
            <a:xfrm>
              <a:off x="279804" y="2930142"/>
              <a:ext cx="4247777" cy="3935141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C191492E-7518-4E5D-9E64-980AB8288E62}"/>
                </a:ext>
              </a:extLst>
            </p:cNvPr>
            <p:cNvSpPr txBox="1"/>
            <p:nvPr/>
          </p:nvSpPr>
          <p:spPr>
            <a:xfrm>
              <a:off x="4879151" y="6249739"/>
              <a:ext cx="149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上價均價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=41.21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0667119-B651-4CE0-BC28-94B6715D13EB}"/>
                </a:ext>
              </a:extLst>
            </p:cNvPr>
            <p:cNvSpPr txBox="1"/>
            <p:nvPr/>
          </p:nvSpPr>
          <p:spPr>
            <a:xfrm>
              <a:off x="6500663" y="6247566"/>
              <a:ext cx="149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下價均價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=25.91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5A161AB-0B92-4BC7-B509-E6AF19B4A59E}"/>
                </a:ext>
              </a:extLst>
            </p:cNvPr>
            <p:cNvSpPr txBox="1"/>
            <p:nvPr/>
          </p:nvSpPr>
          <p:spPr>
            <a:xfrm>
              <a:off x="5775348" y="6550223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中價中位數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=33.2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4614647-92AE-477B-94D1-005A5990D892}"/>
                </a:ext>
              </a:extLst>
            </p:cNvPr>
            <p:cNvSpPr txBox="1"/>
            <p:nvPr/>
          </p:nvSpPr>
          <p:spPr>
            <a:xfrm>
              <a:off x="6425323" y="4577551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加權平均價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=34.2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1EC3504-7D4D-4B85-9297-2C8A61F6E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773" y="3014785"/>
              <a:ext cx="2349800" cy="1165954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6E5B846-1965-40BF-BACC-C2D508070308}"/>
                </a:ext>
              </a:extLst>
            </p:cNvPr>
            <p:cNvSpPr/>
            <p:nvPr/>
          </p:nvSpPr>
          <p:spPr>
            <a:xfrm>
              <a:off x="8912418" y="4288337"/>
              <a:ext cx="17540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加權平均價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收盤價</a:t>
              </a:r>
              <a:endParaRPr lang="zh-TW" altLang="en-US" sz="1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0086E7-E5F4-428B-9177-0EE3EC9238BC}"/>
                </a:ext>
              </a:extLst>
            </p:cNvPr>
            <p:cNvSpPr/>
            <p:nvPr/>
          </p:nvSpPr>
          <p:spPr>
            <a:xfrm>
              <a:off x="8912418" y="4657050"/>
              <a:ext cx="17540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中價中位數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開盤價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544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s://ag-image.isso.cool/images/mainCropKD/20190424MTPEZCRM/%E6%AA%B8%E6%AA%AC/%E6%AA%B8%E6%AA%AC-30%E6%97%A5%E5%B8%82%E5%A0%B4%E4%BA%A4%E6%98%93%E5%83%B9%E6%A0%BC%E9%A0%90%E6%B8%AC.png">
            <a:extLst>
              <a:ext uri="{FF2B5EF4-FFF2-40B4-BE49-F238E27FC236}">
                <a16:creationId xmlns:a16="http://schemas.microsoft.com/office/drawing/2014/main" id="{3AA170CC-1B61-45C3-8B7E-977A0AEE8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5466" r="8400"/>
          <a:stretch/>
        </p:blipFill>
        <p:spPr bwMode="auto">
          <a:xfrm>
            <a:off x="6995384" y="2969335"/>
            <a:ext cx="5196616" cy="28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CEF5AE-851F-4562-87F6-5CB1E689E334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產銷資訊平台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071858D-7EE5-495A-8097-7B9A28CC5174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B63032D-E3F6-4494-B318-E6CFAB225515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C0DEA42-8775-4EA3-A1B5-1FC693CCEC4F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EBDF63-2C6A-4B34-8BAA-AB0A9EF110E3}"/>
              </a:ext>
            </a:extLst>
          </p:cNvPr>
          <p:cNvSpPr/>
          <p:nvPr/>
        </p:nvSpPr>
        <p:spPr>
          <a:xfrm>
            <a:off x="4364244" y="2293574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FB4A67-895A-48FA-AAC1-F5D6BA7D3699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cxnSp>
        <p:nvCxnSpPr>
          <p:cNvPr id="10" name="直接连接符 2">
            <a:extLst>
              <a:ext uri="{FF2B5EF4-FFF2-40B4-BE49-F238E27FC236}">
                <a16:creationId xmlns:a16="http://schemas.microsoft.com/office/drawing/2014/main" id="{779A73F5-6544-42C2-A325-EB817FAE9028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E87563BE-28DD-454E-AB48-131B255AD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83" y="1441646"/>
            <a:ext cx="867207" cy="8672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1BFF24-50A4-422B-AE01-73D9FE905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67" y="1441639"/>
            <a:ext cx="867214" cy="8672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9EE73A2-282D-414F-8650-4E0A3758D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47" y="1441646"/>
            <a:ext cx="867207" cy="86720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EE47256-7552-48E7-94DA-A8157A5CEC3F}"/>
              </a:ext>
            </a:extLst>
          </p:cNvPr>
          <p:cNvSpPr/>
          <p:nvPr/>
        </p:nvSpPr>
        <p:spPr>
          <a:xfrm>
            <a:off x="1058854" y="859778"/>
            <a:ext cx="6286154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 descr="https://ag-image.isso.cool/images/mainCropKD/20190424MTPEZCRM/%E6%AA%B8%E6%AA%AC/%E6%AA%B8%E6%AA%AC-%E6%AD%B7%E5%8F%B2%E4%BA%A4%E6%98%93%E5%8F%8A30%E6%97%A5%E5%B8%82%E5%A0%B4%E4%BA%A4%E6%98%93%E9%A0%90%E6%B8%AC.png">
            <a:extLst>
              <a:ext uri="{FF2B5EF4-FFF2-40B4-BE49-F238E27FC236}">
                <a16:creationId xmlns:a16="http://schemas.microsoft.com/office/drawing/2014/main" id="{0E6500F4-5458-4316-9B7A-4142C9856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t="4097" r="9105"/>
          <a:stretch/>
        </p:blipFill>
        <p:spPr bwMode="auto">
          <a:xfrm>
            <a:off x="0" y="2829636"/>
            <a:ext cx="6995384" cy="40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2">
            <a:extLst>
              <a:ext uri="{FF2B5EF4-FFF2-40B4-BE49-F238E27FC236}">
                <a16:creationId xmlns:a16="http://schemas.microsoft.com/office/drawing/2014/main" id="{24FC11A7-226C-4961-BD4A-C5CEF7576A8C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6E65CED-7808-4BAD-871D-47570BA8340D}"/>
              </a:ext>
            </a:extLst>
          </p:cNvPr>
          <p:cNvSpPr/>
          <p:nvPr/>
        </p:nvSpPr>
        <p:spPr>
          <a:xfrm>
            <a:off x="184955" y="1085855"/>
            <a:ext cx="22723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農業局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F460CF9-866E-4586-83FD-7461C875034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38" y="2167972"/>
            <a:ext cx="40011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F2EEA45-3D7B-4A13-8C1F-FDF2AC8752CD}"/>
              </a:ext>
            </a:extLst>
          </p:cNvPr>
          <p:cNvSpPr txBox="1"/>
          <p:nvPr/>
        </p:nvSpPr>
        <p:spPr>
          <a:xfrm>
            <a:off x="30090" y="5515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作物災害氣象預警系統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D90905-42E1-48ED-8A91-9073F5A7312C}"/>
              </a:ext>
            </a:extLst>
          </p:cNvPr>
          <p:cNvSpPr/>
          <p:nvPr/>
        </p:nvSpPr>
        <p:spPr>
          <a:xfrm>
            <a:off x="1456255" y="2924335"/>
            <a:ext cx="91973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每年農情及生產調查約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種作物，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47,000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項次調查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種作物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種預警條件及防災復耕復建建議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種作物警特報、降雨回波圖、霪雨、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小時累積降雨、未來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天氣溫變化預報、日增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度、熱害、寒害。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6AE373-0A35-480E-A51F-A43934F47BAF}"/>
              </a:ext>
            </a:extLst>
          </p:cNvPr>
          <p:cNvSpPr/>
          <p:nvPr/>
        </p:nvSpPr>
        <p:spPr>
          <a:xfrm>
            <a:off x="1523999" y="5342469"/>
            <a:ext cx="7650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建立農情調查區數位化共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大區、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1,836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外部開發協力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-NCDR/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改良試驗場所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05F5941-A002-41A6-8FDD-451CE438B427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621550E-2934-4BC6-AB98-17042932FF3A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024191B8-F156-4B9D-AAE1-F14D873E0D02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08F1B94C-91E9-42AB-A770-76EBC10E180F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948DB34-45C6-43C3-A743-350C00F76BFB}"/>
              </a:ext>
            </a:extLst>
          </p:cNvPr>
          <p:cNvGrpSpPr/>
          <p:nvPr/>
        </p:nvGrpSpPr>
        <p:grpSpPr>
          <a:xfrm>
            <a:off x="8518800" y="990189"/>
            <a:ext cx="1009321" cy="1058399"/>
            <a:chOff x="6565964" y="1170134"/>
            <a:chExt cx="1348780" cy="13487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40E63FC-0D10-4442-822E-ABD0056E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64" y="1170134"/>
              <a:ext cx="1348780" cy="134878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805461A-E195-465D-AABF-78059C0D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979">
              <a:off x="7006617" y="1749650"/>
              <a:ext cx="356456" cy="356456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1B7605B-ADF9-4F56-9967-267BB10DA823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調查坵塊確認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1614D3-D396-48A2-8A67-3E4B78D41075}"/>
              </a:ext>
            </a:extLst>
          </p:cNvPr>
          <p:cNvSpPr/>
          <p:nvPr/>
        </p:nvSpPr>
        <p:spPr>
          <a:xfrm>
            <a:off x="4401594" y="2280466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彙整作物氣象管理條件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5B0E49-BDE6-471D-8773-DDA2FE8926DB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cxnSp>
        <p:nvCxnSpPr>
          <p:cNvPr id="28" name="直接连接符 2">
            <a:extLst>
              <a:ext uri="{FF2B5EF4-FFF2-40B4-BE49-F238E27FC236}">
                <a16:creationId xmlns:a16="http://schemas.microsoft.com/office/drawing/2014/main" id="{CE0A9B9F-410D-4C5E-975A-7FB5C25BFD20}"/>
              </a:ext>
            </a:extLst>
          </p:cNvPr>
          <p:cNvCxnSpPr>
            <a:cxnSpLocks/>
          </p:cNvCxnSpPr>
          <p:nvPr/>
        </p:nvCxnSpPr>
        <p:spPr>
          <a:xfrm>
            <a:off x="1595718" y="5168277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18850691-49F7-4834-9DC1-40554C370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22" y="1207583"/>
            <a:ext cx="1074930" cy="107493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C31FE58-0342-4EA8-8551-958FEC953A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06" y="1198909"/>
            <a:ext cx="1074930" cy="10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3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DBB7FA-0B3F-4C54-B96F-B5E57A994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" r="85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D5035D-4C97-4133-8B24-4D5D7D067B1D}"/>
              </a:ext>
            </a:extLst>
          </p:cNvPr>
          <p:cNvSpPr txBox="1"/>
          <p:nvPr/>
        </p:nvSpPr>
        <p:spPr>
          <a:xfrm>
            <a:off x="1541929" y="4123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大區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3ABC201-759B-4106-AC93-CA436F44B5F2}"/>
              </a:ext>
            </a:extLst>
          </p:cNvPr>
          <p:cNvCxnSpPr>
            <a:stCxn id="5" idx="2"/>
          </p:cNvCxnSpPr>
          <p:nvPr/>
        </p:nvCxnSpPr>
        <p:spPr>
          <a:xfrm>
            <a:off x="2095927" y="1058707"/>
            <a:ext cx="620379" cy="510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58D1D1-E803-406A-A0F3-1037295361BD}"/>
              </a:ext>
            </a:extLst>
          </p:cNvPr>
          <p:cNvSpPr txBox="1"/>
          <p:nvPr/>
        </p:nvSpPr>
        <p:spPr>
          <a:xfrm>
            <a:off x="3203923" y="4123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小區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623B76D-084A-4AE7-802B-098F38077691}"/>
              </a:ext>
            </a:extLst>
          </p:cNvPr>
          <p:cNvCxnSpPr>
            <a:stCxn id="8" idx="2"/>
          </p:cNvCxnSpPr>
          <p:nvPr/>
        </p:nvCxnSpPr>
        <p:spPr>
          <a:xfrm>
            <a:off x="3757921" y="1058707"/>
            <a:ext cx="433934" cy="412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4E2925-3EEA-488F-AE97-DC229157FBAF}"/>
              </a:ext>
            </a:extLst>
          </p:cNvPr>
          <p:cNvSpPr txBox="1"/>
          <p:nvPr/>
        </p:nvSpPr>
        <p:spPr>
          <a:xfrm>
            <a:off x="214161" y="5886323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確認調查區塊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12761D-D51C-4FBA-8C0E-57ED4E63267C}"/>
              </a:ext>
            </a:extLst>
          </p:cNvPr>
          <p:cNvSpPr txBox="1"/>
          <p:nvPr/>
        </p:nvSpPr>
        <p:spPr>
          <a:xfrm>
            <a:off x="3757921" y="5886323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廠商協助繪製及再確認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A2B85B-404C-421E-8A8E-B665E1691725}"/>
              </a:ext>
            </a:extLst>
          </p:cNvPr>
          <p:cNvSpPr txBox="1"/>
          <p:nvPr/>
        </p:nvSpPr>
        <p:spPr>
          <a:xfrm>
            <a:off x="8951972" y="5886323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資料寫入</a:t>
            </a:r>
          </a:p>
        </p:txBody>
      </p:sp>
    </p:spTree>
    <p:extLst>
      <p:ext uri="{BB962C8B-B14F-4D97-AF65-F5344CB8AC3E}">
        <p14:creationId xmlns:p14="http://schemas.microsoft.com/office/powerpoint/2010/main" val="20806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518BF7C-DB59-469B-99E0-7CA33FB62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1" b="36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77BEDABA-6DA6-4860-8D44-E302B307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8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航照判識推估玉荷包產量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BC66A1C-3F58-41BD-B14C-C4B7A9D57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高雄市政府農業局</a:t>
            </a:r>
          </a:p>
        </p:txBody>
      </p:sp>
    </p:spTree>
    <p:extLst>
      <p:ext uri="{BB962C8B-B14F-4D97-AF65-F5344CB8AC3E}">
        <p14:creationId xmlns:p14="http://schemas.microsoft.com/office/powerpoint/2010/main" val="250749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航拍判識與現地調查比對</a:t>
            </a:r>
          </a:p>
        </p:txBody>
      </p:sp>
      <p:pic>
        <p:nvPicPr>
          <p:cNvPr id="13" name="圖片 12" descr="玉荷包航拍及現地調查對照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1544" y="1988840"/>
            <a:ext cx="5941254" cy="36004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256241" y="1988841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玉荷包現地調查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航拍判識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 cstate="print"/>
          <a:srcRect l="36319" t="11151" r="42419" b="9051"/>
          <a:stretch>
            <a:fillRect/>
          </a:stretch>
        </p:blipFill>
        <p:spPr bwMode="auto">
          <a:xfrm>
            <a:off x="8400256" y="2708920"/>
            <a:ext cx="1800200" cy="380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方塊 16"/>
          <p:cNvSpPr txBox="1"/>
          <p:nvPr/>
        </p:nvSpPr>
        <p:spPr>
          <a:xfrm>
            <a:off x="1991544" y="5733257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因玉荷包栽培管理會將植株進行矮化處理，航拍判視結果少於現地調查結果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農情調查、農試所航拍攝影像判識、現地調查差異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384" y="1556793"/>
            <a:ext cx="8208912" cy="509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8760296" y="2780928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農情調查區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760296" y="2276872"/>
            <a:ext cx="122413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現地調查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760296" y="1772816"/>
            <a:ext cx="1224136" cy="369332"/>
          </a:xfrm>
          <a:prstGeom prst="rect">
            <a:avLst/>
          </a:prstGeom>
          <a:solidFill>
            <a:srgbClr val="00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航拍判識</a:t>
            </a:r>
          </a:p>
        </p:txBody>
      </p:sp>
      <p:cxnSp>
        <p:nvCxnSpPr>
          <p:cNvPr id="8" name="直線接點 7"/>
          <p:cNvCxnSpPr>
            <a:stCxn id="6" idx="1"/>
          </p:cNvCxnSpPr>
          <p:nvPr/>
        </p:nvCxnSpPr>
        <p:spPr>
          <a:xfrm flipH="1">
            <a:off x="8256240" y="1957482"/>
            <a:ext cx="504056" cy="103366"/>
          </a:xfrm>
          <a:prstGeom prst="line">
            <a:avLst/>
          </a:prstGeom>
          <a:ln w="22225">
            <a:solidFill>
              <a:srgbClr val="00F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5" idx="1"/>
          </p:cNvCxnSpPr>
          <p:nvPr/>
        </p:nvCxnSpPr>
        <p:spPr>
          <a:xfrm flipH="1" flipV="1">
            <a:off x="8328248" y="2420888"/>
            <a:ext cx="432048" cy="40650"/>
          </a:xfrm>
          <a:prstGeom prst="line">
            <a:avLst/>
          </a:prstGeom>
          <a:ln w="22225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4" idx="1"/>
          </p:cNvCxnSpPr>
          <p:nvPr/>
        </p:nvCxnSpPr>
        <p:spPr>
          <a:xfrm flipH="1">
            <a:off x="7536160" y="2965594"/>
            <a:ext cx="1224136" cy="31358"/>
          </a:xfrm>
          <a:prstGeom prst="line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正攝影像判識分類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1558931" y="1196752"/>
            <a:ext cx="9060944" cy="3456384"/>
            <a:chOff x="34931" y="1196752"/>
            <a:chExt cx="9060944" cy="3456384"/>
          </a:xfrm>
        </p:grpSpPr>
        <p:grpSp>
          <p:nvGrpSpPr>
            <p:cNvPr id="10" name="群組 9"/>
            <p:cNvGrpSpPr/>
            <p:nvPr/>
          </p:nvGrpSpPr>
          <p:grpSpPr>
            <a:xfrm>
              <a:off x="34931" y="1628800"/>
              <a:ext cx="8964488" cy="2448272"/>
              <a:chOff x="72008" y="1556792"/>
              <a:chExt cx="8964488" cy="2448272"/>
            </a:xfrm>
          </p:grpSpPr>
          <p:pic>
            <p:nvPicPr>
              <p:cNvPr id="2050" name="Picture 2" descr="D:\作物生產\生產預測\339783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3528" y="1700808"/>
                <a:ext cx="8640960" cy="2174532"/>
              </a:xfrm>
              <a:prstGeom prst="rect">
                <a:avLst/>
              </a:prstGeom>
              <a:noFill/>
            </p:spPr>
          </p:pic>
          <p:sp>
            <p:nvSpPr>
              <p:cNvPr id="4" name="橢圓 3"/>
              <p:cNvSpPr/>
              <p:nvPr/>
            </p:nvSpPr>
            <p:spPr>
              <a:xfrm>
                <a:off x="5148064" y="2636912"/>
                <a:ext cx="1440160" cy="1368152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" name="橢圓 4"/>
              <p:cNvSpPr/>
              <p:nvPr/>
            </p:nvSpPr>
            <p:spPr>
              <a:xfrm>
                <a:off x="7020272" y="2348880"/>
                <a:ext cx="1440160" cy="1368152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72008" y="1556792"/>
                <a:ext cx="1440160" cy="1368152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224408" y="1709192"/>
                <a:ext cx="3627512" cy="2151856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3779912" y="1700808"/>
                <a:ext cx="5184576" cy="2151856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1907704" y="1628800"/>
                <a:ext cx="7128792" cy="13681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1320091" y="40068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向陰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55152" y="40068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向陽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04195" y="4006805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新稍營養生長</a:t>
              </a:r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無花序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633331" y="40068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6633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枯枝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47411" y="11967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芒果花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883915" y="11967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荔枝花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1775520" y="4653137"/>
            <a:ext cx="8640960" cy="1836473"/>
            <a:chOff x="251520" y="4869160"/>
            <a:chExt cx="8640960" cy="1836473"/>
          </a:xfrm>
        </p:grpSpPr>
        <p:pic>
          <p:nvPicPr>
            <p:cNvPr id="24" name="Picture 5" descr="DSCN06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4869160"/>
              <a:ext cx="2448272" cy="1835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4" descr="DSCN06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75656" y="4869160"/>
              <a:ext cx="2448272" cy="1836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1" descr="DSCN602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47864" y="4869160"/>
              <a:ext cx="2448272" cy="1835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7" descr="DSCN068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04048" y="4869160"/>
              <a:ext cx="2448272" cy="1836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文字方塊 24"/>
            <p:cNvSpPr txBox="1"/>
            <p:nvPr/>
          </p:nvSpPr>
          <p:spPr>
            <a:xfrm>
              <a:off x="323528" y="6300028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整枝清園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547664" y="630932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無結果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347864" y="630932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結果差</a:t>
              </a:r>
            </a:p>
          </p:txBody>
        </p:sp>
        <p:sp>
          <p:nvSpPr>
            <p:cNvPr id="31" name="向右箭號 30"/>
            <p:cNvSpPr/>
            <p:nvPr/>
          </p:nvSpPr>
          <p:spPr>
            <a:xfrm rot="12771986">
              <a:off x="2879974" y="5947706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右箭號 31"/>
            <p:cNvSpPr/>
            <p:nvPr/>
          </p:nvSpPr>
          <p:spPr>
            <a:xfrm rot="12771986">
              <a:off x="2735959" y="5083610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向右箭號 32"/>
            <p:cNvSpPr/>
            <p:nvPr/>
          </p:nvSpPr>
          <p:spPr>
            <a:xfrm rot="12771986">
              <a:off x="2159894" y="5155620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向右箭號 33"/>
            <p:cNvSpPr/>
            <p:nvPr/>
          </p:nvSpPr>
          <p:spPr>
            <a:xfrm rot="12771986">
              <a:off x="1799854" y="5947706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向右箭號 34"/>
            <p:cNvSpPr/>
            <p:nvPr/>
          </p:nvSpPr>
          <p:spPr>
            <a:xfrm rot="12771986">
              <a:off x="4640512" y="5947706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向右箭號 35"/>
            <p:cNvSpPr/>
            <p:nvPr/>
          </p:nvSpPr>
          <p:spPr>
            <a:xfrm rot="12771986">
              <a:off x="3816079" y="5443650"/>
              <a:ext cx="327369" cy="2298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8" name="Picture 44" descr="DSCN555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44208" y="4869160"/>
              <a:ext cx="2448272" cy="1836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文字方塊 38"/>
            <p:cNvSpPr txBox="1"/>
            <p:nvPr/>
          </p:nvSpPr>
          <p:spPr>
            <a:xfrm>
              <a:off x="4932040" y="630932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普通結果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444208" y="630932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結果優良</a:t>
              </a:r>
            </a:p>
          </p:txBody>
        </p:sp>
        <p:sp>
          <p:nvSpPr>
            <p:cNvPr id="41" name="向右箭號 40"/>
            <p:cNvSpPr/>
            <p:nvPr/>
          </p:nvSpPr>
          <p:spPr>
            <a:xfrm rot="12771986">
              <a:off x="5472263" y="5803689"/>
              <a:ext cx="327369" cy="229845"/>
            </a:xfrm>
            <a:prstGeom prst="rightArrow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向右箭號 41"/>
            <p:cNvSpPr/>
            <p:nvPr/>
          </p:nvSpPr>
          <p:spPr>
            <a:xfrm rot="12771986">
              <a:off x="7344470" y="5587665"/>
              <a:ext cx="327369" cy="229845"/>
            </a:xfrm>
            <a:prstGeom prst="rightArrow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向右箭號 42"/>
            <p:cNvSpPr/>
            <p:nvPr/>
          </p:nvSpPr>
          <p:spPr>
            <a:xfrm rot="12771986">
              <a:off x="7416479" y="5875698"/>
              <a:ext cx="327369" cy="229845"/>
            </a:xfrm>
            <a:prstGeom prst="rightArrow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1775521" y="648866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依結果率高低，新稍遞減；結果枝因果實多寡，影響枝條位置高低。</a:t>
            </a:r>
          </a:p>
        </p:txBody>
      </p:sp>
      <p:cxnSp>
        <p:nvCxnSpPr>
          <p:cNvPr id="48" name="直線接點 47"/>
          <p:cNvCxnSpPr/>
          <p:nvPr/>
        </p:nvCxnSpPr>
        <p:spPr>
          <a:xfrm>
            <a:off x="4871864" y="4221088"/>
            <a:ext cx="0" cy="230425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5591944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清明節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6528048" y="443711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月底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~5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月初</a:t>
            </a:r>
          </a:p>
        </p:txBody>
      </p:sp>
      <p:cxnSp>
        <p:nvCxnSpPr>
          <p:cNvPr id="57" name="直線接點 56"/>
          <p:cNvCxnSpPr/>
          <p:nvPr/>
        </p:nvCxnSpPr>
        <p:spPr>
          <a:xfrm>
            <a:off x="3647728" y="4437112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E0664AA-02B0-4F1F-A47F-7237ED02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b="10088"/>
          <a:stretch/>
        </p:blipFill>
        <p:spPr>
          <a:xfrm>
            <a:off x="0" y="9119"/>
            <a:ext cx="12192000" cy="684888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B714074-91E8-49C9-A940-C7E10C0F9362}"/>
              </a:ext>
            </a:extLst>
          </p:cNvPr>
          <p:cNvSpPr/>
          <p:nvPr/>
        </p:nvSpPr>
        <p:spPr>
          <a:xfrm>
            <a:off x="1944239" y="152401"/>
            <a:ext cx="8709405" cy="962025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9E4CE-6142-4055-A713-E0312CD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pPr/>
              <a:t>2</a:t>
            </a:fld>
            <a:endParaRPr lang="zh-CN" altLang="en-US"/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63ED8495-A994-4032-8803-1A99F80B483F}"/>
              </a:ext>
            </a:extLst>
          </p:cNvPr>
          <p:cNvCxnSpPr/>
          <p:nvPr/>
        </p:nvCxnSpPr>
        <p:spPr>
          <a:xfrm>
            <a:off x="2565835" y="816404"/>
            <a:ext cx="808780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102FB6B-8182-4E7D-93D3-DE9FDEA02642}"/>
              </a:ext>
            </a:extLst>
          </p:cNvPr>
          <p:cNvSpPr/>
          <p:nvPr/>
        </p:nvSpPr>
        <p:spPr>
          <a:xfrm>
            <a:off x="2519967" y="231630"/>
            <a:ext cx="7377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2"/>
                </a:solidFill>
                <a:latin typeface="微軟正黑體" pitchFamily="34" charset="-120"/>
                <a:ea typeface="微軟正黑體" pitchFamily="34" charset="-120"/>
              </a:rPr>
              <a:t>建置產銷資訊整合平台</a:t>
            </a:r>
            <a:endParaRPr lang="zh-CN" altLang="en-US" sz="3200" b="1" dirty="0">
              <a:solidFill>
                <a:schemeClr val="bg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9" name="组合 22">
            <a:extLst>
              <a:ext uri="{FF2B5EF4-FFF2-40B4-BE49-F238E27FC236}">
                <a16:creationId xmlns:a16="http://schemas.microsoft.com/office/drawing/2014/main" id="{58583ED3-6082-44B1-BBF6-A3B66D08AC32}"/>
              </a:ext>
            </a:extLst>
          </p:cNvPr>
          <p:cNvGrpSpPr/>
          <p:nvPr/>
        </p:nvGrpSpPr>
        <p:grpSpPr>
          <a:xfrm>
            <a:off x="1925914" y="273066"/>
            <a:ext cx="469125" cy="590988"/>
            <a:chOff x="355601" y="252413"/>
            <a:chExt cx="812800" cy="1023938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66A433B-D44F-4B5F-B6F3-384D6282302D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2AFB689-ECC4-47DB-BF99-80887F782B1B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E82C836-3F4A-4CD7-B5FF-60ACF684ADDB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474D4B6-2FAD-4587-90EF-AE2B7894EA3B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EC3E490-C925-428A-ADB9-1108B85320F2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718D113-C1A4-4D14-9267-3C13C8A77819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549D6A8-7E3F-4878-A33A-5EA621D5AE78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B0267E5-C6E6-4297-92B9-3B3268B2A9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91912BB-5EFC-48FC-8FEB-647BCD3B461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1FDF5D9-8774-47F1-8DE5-23E9FB89F292}"/>
              </a:ext>
            </a:extLst>
          </p:cNvPr>
          <p:cNvSpPr/>
          <p:nvPr/>
        </p:nvSpPr>
        <p:spPr>
          <a:xfrm>
            <a:off x="6096001" y="1320969"/>
            <a:ext cx="4557643" cy="269857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991886D-068E-45B3-A134-B71B76F61C59}"/>
              </a:ext>
            </a:extLst>
          </p:cNvPr>
          <p:cNvSpPr txBox="1"/>
          <p:nvPr/>
        </p:nvSpPr>
        <p:spPr>
          <a:xfrm>
            <a:off x="6298941" y="1618988"/>
            <a:ext cx="387798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建構農產業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作物災害氣象預警系統</a:t>
            </a:r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市場交易價量儀錶板</a:t>
            </a:r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435B09-E2E6-486C-8CD7-01F25B88529D}"/>
              </a:ext>
            </a:extLst>
          </p:cNvPr>
          <p:cNvSpPr/>
          <p:nvPr/>
        </p:nvSpPr>
        <p:spPr>
          <a:xfrm>
            <a:off x="8069667" y="3496425"/>
            <a:ext cx="2583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https://agri-kcg.isso.cool/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085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>
            <a:extLst>
              <a:ext uri="{FF2B5EF4-FFF2-40B4-BE49-F238E27FC236}">
                <a16:creationId xmlns:a16="http://schemas.microsoft.com/office/drawing/2014/main" id="{39E475F1-A849-4CA4-AB89-DCC04A6817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4" y="3288372"/>
            <a:ext cx="4435583" cy="26284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FC15415-DACE-407A-A6BC-9A5CE17FA9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447" y="3288372"/>
            <a:ext cx="4693969" cy="2628407"/>
          </a:xfrm>
          <a:prstGeom prst="rect">
            <a:avLst/>
          </a:prstGeom>
        </p:spPr>
      </p:pic>
      <p:sp>
        <p:nvSpPr>
          <p:cNvPr id="73" name="手繪多邊形: 圖案 72">
            <a:extLst>
              <a:ext uri="{FF2B5EF4-FFF2-40B4-BE49-F238E27FC236}">
                <a16:creationId xmlns:a16="http://schemas.microsoft.com/office/drawing/2014/main" id="{816DADFE-0A29-4417-8DB6-93B0DEE2E9D5}"/>
              </a:ext>
            </a:extLst>
          </p:cNvPr>
          <p:cNvSpPr/>
          <p:nvPr/>
        </p:nvSpPr>
        <p:spPr>
          <a:xfrm>
            <a:off x="3063876" y="4200525"/>
            <a:ext cx="4114800" cy="2590800"/>
          </a:xfrm>
          <a:custGeom>
            <a:avLst/>
            <a:gdLst>
              <a:gd name="connsiteX0" fmla="*/ 0 w 4114800"/>
              <a:gd name="connsiteY0" fmla="*/ 781050 h 2590800"/>
              <a:gd name="connsiteX1" fmla="*/ 3986212 w 4114800"/>
              <a:gd name="connsiteY1" fmla="*/ 0 h 2590800"/>
              <a:gd name="connsiteX2" fmla="*/ 4110037 w 4114800"/>
              <a:gd name="connsiteY2" fmla="*/ 0 h 2590800"/>
              <a:gd name="connsiteX3" fmla="*/ 4114800 w 4114800"/>
              <a:gd name="connsiteY3" fmla="*/ 128588 h 2590800"/>
              <a:gd name="connsiteX4" fmla="*/ 2400300 w 4114800"/>
              <a:gd name="connsiteY4" fmla="*/ 2581275 h 2590800"/>
              <a:gd name="connsiteX5" fmla="*/ 0 w 4114800"/>
              <a:gd name="connsiteY5" fmla="*/ 2590800 h 2590800"/>
              <a:gd name="connsiteX6" fmla="*/ 0 w 4114800"/>
              <a:gd name="connsiteY6" fmla="*/ 78105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590800">
                <a:moveTo>
                  <a:pt x="0" y="781050"/>
                </a:moveTo>
                <a:lnTo>
                  <a:pt x="3986212" y="0"/>
                </a:lnTo>
                <a:lnTo>
                  <a:pt x="4110037" y="0"/>
                </a:lnTo>
                <a:lnTo>
                  <a:pt x="4114800" y="128588"/>
                </a:lnTo>
                <a:lnTo>
                  <a:pt x="2400300" y="2581275"/>
                </a:lnTo>
                <a:lnTo>
                  <a:pt x="0" y="2590800"/>
                </a:lnTo>
                <a:cubicBezTo>
                  <a:pt x="1587" y="1990725"/>
                  <a:pt x="3175" y="1390650"/>
                  <a:pt x="0" y="781050"/>
                </a:cubicBezTo>
                <a:close/>
              </a:path>
            </a:pathLst>
          </a:cu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678B82CB-E6C1-4D95-97F0-8B2C210AD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448" y="478675"/>
            <a:ext cx="4693969" cy="2679578"/>
          </a:xfrm>
          <a:prstGeom prst="rect">
            <a:avLst/>
          </a:prstGeom>
        </p:spPr>
      </p:pic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DA4DB3AB-8A65-472B-ABB4-31A6BB072F66}"/>
              </a:ext>
            </a:extLst>
          </p:cNvPr>
          <p:cNvSpPr/>
          <p:nvPr/>
        </p:nvSpPr>
        <p:spPr>
          <a:xfrm>
            <a:off x="5221289" y="1482725"/>
            <a:ext cx="2746375" cy="1651000"/>
          </a:xfrm>
          <a:custGeom>
            <a:avLst/>
            <a:gdLst>
              <a:gd name="connsiteX0" fmla="*/ 2165350 w 2746375"/>
              <a:gd name="connsiteY0" fmla="*/ 0 h 1651000"/>
              <a:gd name="connsiteX1" fmla="*/ 2746375 w 2746375"/>
              <a:gd name="connsiteY1" fmla="*/ 6350 h 1651000"/>
              <a:gd name="connsiteX2" fmla="*/ 2746375 w 2746375"/>
              <a:gd name="connsiteY2" fmla="*/ 374650 h 1651000"/>
              <a:gd name="connsiteX3" fmla="*/ 2032000 w 2746375"/>
              <a:gd name="connsiteY3" fmla="*/ 1651000 h 1651000"/>
              <a:gd name="connsiteX4" fmla="*/ 0 w 2746375"/>
              <a:gd name="connsiteY4" fmla="*/ 1641475 h 1651000"/>
              <a:gd name="connsiteX5" fmla="*/ 3175 w 2746375"/>
              <a:gd name="connsiteY5" fmla="*/ 425450 h 1651000"/>
              <a:gd name="connsiteX6" fmla="*/ 2165350 w 2746375"/>
              <a:gd name="connsiteY6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375" h="1651000">
                <a:moveTo>
                  <a:pt x="2165350" y="0"/>
                </a:moveTo>
                <a:lnTo>
                  <a:pt x="2746375" y="6350"/>
                </a:lnTo>
                <a:lnTo>
                  <a:pt x="2746375" y="374650"/>
                </a:lnTo>
                <a:lnTo>
                  <a:pt x="2032000" y="1651000"/>
                </a:lnTo>
                <a:lnTo>
                  <a:pt x="0" y="1641475"/>
                </a:lnTo>
                <a:cubicBezTo>
                  <a:pt x="1058" y="1236133"/>
                  <a:pt x="2117" y="830792"/>
                  <a:pt x="3175" y="425450"/>
                </a:cubicBezTo>
                <a:lnTo>
                  <a:pt x="2165350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542CAA-330F-40E2-8342-ED88A2578302}"/>
              </a:ext>
            </a:extLst>
          </p:cNvPr>
          <p:cNvSpPr txBox="1"/>
          <p:nvPr/>
        </p:nvSpPr>
        <p:spPr>
          <a:xfrm>
            <a:off x="10609675" y="601159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186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甲樣區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F57D067-CEED-4976-B4AC-5146ECCE5A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384" y="478675"/>
            <a:ext cx="4450932" cy="2709457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E667790C-56A9-4816-AC55-87EE744CB4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545" y="1854191"/>
            <a:ext cx="1783926" cy="133794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A8713CA-B5E2-4D9C-8A32-D788EEA5BB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88" y="5656706"/>
            <a:ext cx="4318000" cy="1133172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ACE6E4-D121-4660-9B19-FD136E2BADFB}"/>
              </a:ext>
            </a:extLst>
          </p:cNvPr>
          <p:cNvCxnSpPr>
            <a:cxnSpLocks/>
          </p:cNvCxnSpPr>
          <p:nvPr/>
        </p:nvCxnSpPr>
        <p:spPr>
          <a:xfrm flipV="1">
            <a:off x="8078788" y="4602575"/>
            <a:ext cx="105444" cy="1035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3" name="圖片 52">
            <a:extLst>
              <a:ext uri="{FF2B5EF4-FFF2-40B4-BE49-F238E27FC236}">
                <a16:creationId xmlns:a16="http://schemas.microsoft.com/office/drawing/2014/main" id="{6A97E8B9-DB08-4478-B1A6-6DB3AD4D3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545" y="3436932"/>
            <a:ext cx="1783926" cy="1337945"/>
          </a:xfrm>
          <a:prstGeom prst="rect">
            <a:avLst/>
          </a:prstGeom>
        </p:spPr>
      </p:pic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2FCA347F-BEA1-48FA-B278-2E6782F942E7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752185" y="4105905"/>
            <a:ext cx="2232361" cy="285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E6AB30B-D2DA-41D9-AD07-D7CE647DEEB4}"/>
              </a:ext>
            </a:extLst>
          </p:cNvPr>
          <p:cNvCxnSpPr>
            <a:cxnSpLocks/>
          </p:cNvCxnSpPr>
          <p:nvPr/>
        </p:nvCxnSpPr>
        <p:spPr>
          <a:xfrm flipH="1">
            <a:off x="7392144" y="2523164"/>
            <a:ext cx="2592672" cy="161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710E4E01-F349-4DC2-BA58-9D8C972893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247" y="1916832"/>
            <a:ext cx="2020767" cy="12104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FE57050D-079D-44AB-B7AA-F2BE0353F1FD}"/>
              </a:ext>
            </a:extLst>
          </p:cNvPr>
          <p:cNvSpPr/>
          <p:nvPr/>
        </p:nvSpPr>
        <p:spPr>
          <a:xfrm>
            <a:off x="7392144" y="1484785"/>
            <a:ext cx="576064" cy="3694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D5C51AE9-2C32-41D4-A208-0D36A4FF4F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545" y="477345"/>
            <a:ext cx="1783926" cy="1337945"/>
          </a:xfrm>
          <a:prstGeom prst="rect">
            <a:avLst/>
          </a:prstGeom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36DC5005-45E5-46A5-858B-F7A8A958EDF0}"/>
              </a:ext>
            </a:extLst>
          </p:cNvPr>
          <p:cNvCxnSpPr>
            <a:cxnSpLocks/>
          </p:cNvCxnSpPr>
          <p:nvPr/>
        </p:nvCxnSpPr>
        <p:spPr>
          <a:xfrm flipH="1">
            <a:off x="5591946" y="1672036"/>
            <a:ext cx="4824534" cy="604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1" name="圖片 70">
            <a:extLst>
              <a:ext uri="{FF2B5EF4-FFF2-40B4-BE49-F238E27FC236}">
                <a16:creationId xmlns:a16="http://schemas.microsoft.com/office/drawing/2014/main" id="{3A98009B-17EC-40E9-BA6B-6E940C0D463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973" y="4991930"/>
            <a:ext cx="2397264" cy="1797948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B42C23EB-085E-451A-A44F-EDDB993CC0A3}"/>
              </a:ext>
            </a:extLst>
          </p:cNvPr>
          <p:cNvSpPr/>
          <p:nvPr/>
        </p:nvSpPr>
        <p:spPr>
          <a:xfrm>
            <a:off x="7032105" y="4198362"/>
            <a:ext cx="144016" cy="12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3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B1A5FEA7-09B5-4A75-A46F-8F582C36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87" y="188550"/>
            <a:ext cx="3464372" cy="2269164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25DEBFA4-9E99-4DEF-8BF3-6AD29B5BCBD5}"/>
              </a:ext>
            </a:extLst>
          </p:cNvPr>
          <p:cNvSpPr/>
          <p:nvPr/>
        </p:nvSpPr>
        <p:spPr>
          <a:xfrm>
            <a:off x="9121140" y="1219200"/>
            <a:ext cx="3063240" cy="4191000"/>
          </a:xfrm>
          <a:custGeom>
            <a:avLst/>
            <a:gdLst>
              <a:gd name="connsiteX0" fmla="*/ 0 w 3063240"/>
              <a:gd name="connsiteY0" fmla="*/ 327660 h 4191000"/>
              <a:gd name="connsiteX1" fmla="*/ 403860 w 3063240"/>
              <a:gd name="connsiteY1" fmla="*/ 4191000 h 4191000"/>
              <a:gd name="connsiteX2" fmla="*/ 3063240 w 3063240"/>
              <a:gd name="connsiteY2" fmla="*/ 1668780 h 4191000"/>
              <a:gd name="connsiteX3" fmla="*/ 525780 w 3063240"/>
              <a:gd name="connsiteY3" fmla="*/ 0 h 4191000"/>
              <a:gd name="connsiteX4" fmla="*/ 7620 w 3063240"/>
              <a:gd name="connsiteY4" fmla="*/ 0 h 4191000"/>
              <a:gd name="connsiteX5" fmla="*/ 0 w 3063240"/>
              <a:gd name="connsiteY5" fmla="*/ 32766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240" h="4191000">
                <a:moveTo>
                  <a:pt x="0" y="327660"/>
                </a:moveTo>
                <a:lnTo>
                  <a:pt x="403860" y="4191000"/>
                </a:lnTo>
                <a:lnTo>
                  <a:pt x="3063240" y="1668780"/>
                </a:lnTo>
                <a:lnTo>
                  <a:pt x="525780" y="0"/>
                </a:lnTo>
                <a:lnTo>
                  <a:pt x="7620" y="0"/>
                </a:lnTo>
                <a:lnTo>
                  <a:pt x="0" y="327660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127C786-EC17-4E99-BC30-CE442CD604E1}"/>
              </a:ext>
            </a:extLst>
          </p:cNvPr>
          <p:cNvSpPr/>
          <p:nvPr/>
        </p:nvSpPr>
        <p:spPr>
          <a:xfrm>
            <a:off x="9517380" y="2455044"/>
            <a:ext cx="2674620" cy="32725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388CA88-0A9C-4D4F-BA68-39D3CAF1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玉荷包新梢比例與產量成數推估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8D44FF4-EF61-4E25-817C-CF2B7AA97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103" y="2573911"/>
            <a:ext cx="2416956" cy="146215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F48BFD5-A5AE-460B-95E6-2F679712CF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6102" y="4091307"/>
            <a:ext cx="2419683" cy="149686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61F724A-63D5-46E8-AF8B-8157D2F47155}"/>
              </a:ext>
            </a:extLst>
          </p:cNvPr>
          <p:cNvSpPr/>
          <p:nvPr/>
        </p:nvSpPr>
        <p:spPr>
          <a:xfrm>
            <a:off x="9120504" y="1222651"/>
            <a:ext cx="528685" cy="316589"/>
          </a:xfrm>
          <a:prstGeom prst="rect">
            <a:avLst/>
          </a:prstGeom>
          <a:noFill/>
          <a:ln w="317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CF79B12-5154-41DD-AB28-EEAE92116C26}"/>
              </a:ext>
            </a:extLst>
          </p:cNvPr>
          <p:cNvSpPr/>
          <p:nvPr/>
        </p:nvSpPr>
        <p:spPr>
          <a:xfrm>
            <a:off x="10293350" y="4647661"/>
            <a:ext cx="514350" cy="514889"/>
          </a:xfrm>
          <a:prstGeom prst="rect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F0129415-3E11-4664-8DE9-601B4307EDC7}"/>
              </a:ext>
            </a:extLst>
          </p:cNvPr>
          <p:cNvSpPr/>
          <p:nvPr/>
        </p:nvSpPr>
        <p:spPr>
          <a:xfrm>
            <a:off x="7448550" y="2959100"/>
            <a:ext cx="3365500" cy="2228850"/>
          </a:xfrm>
          <a:custGeom>
            <a:avLst/>
            <a:gdLst>
              <a:gd name="connsiteX0" fmla="*/ 3365500 w 3365500"/>
              <a:gd name="connsiteY0" fmla="*/ 1676400 h 2228850"/>
              <a:gd name="connsiteX1" fmla="*/ 3365500 w 3365500"/>
              <a:gd name="connsiteY1" fmla="*/ 2228850 h 2228850"/>
              <a:gd name="connsiteX2" fmla="*/ 2844800 w 3365500"/>
              <a:gd name="connsiteY2" fmla="*/ 2209800 h 2228850"/>
              <a:gd name="connsiteX3" fmla="*/ 0 w 3365500"/>
              <a:gd name="connsiteY3" fmla="*/ 1435100 h 2228850"/>
              <a:gd name="connsiteX4" fmla="*/ 1765300 w 3365500"/>
              <a:gd name="connsiteY4" fmla="*/ 0 h 2228850"/>
              <a:gd name="connsiteX5" fmla="*/ 3365500 w 3365500"/>
              <a:gd name="connsiteY5" fmla="*/ 167640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5500" h="2228850">
                <a:moveTo>
                  <a:pt x="3365500" y="1676400"/>
                </a:moveTo>
                <a:lnTo>
                  <a:pt x="3365500" y="2228850"/>
                </a:lnTo>
                <a:lnTo>
                  <a:pt x="2844800" y="2209800"/>
                </a:lnTo>
                <a:lnTo>
                  <a:pt x="0" y="1435100"/>
                </a:lnTo>
                <a:lnTo>
                  <a:pt x="1765300" y="0"/>
                </a:lnTo>
                <a:lnTo>
                  <a:pt x="3365500" y="167640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6D6A387-801A-4183-A7F5-BA28321ED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613" y="2952492"/>
            <a:ext cx="1801664" cy="142069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E5887E7-6C9F-44AC-BF12-287B01CD8BB8}"/>
              </a:ext>
            </a:extLst>
          </p:cNvPr>
          <p:cNvSpPr txBox="1"/>
          <p:nvPr/>
        </p:nvSpPr>
        <p:spPr>
          <a:xfrm>
            <a:off x="7997174" y="2561406"/>
            <a:ext cx="118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新梢判釋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70117E1-CE84-44CB-B76F-64EF8AB8AFAA}"/>
              </a:ext>
            </a:extLst>
          </p:cNvPr>
          <p:cNvGraphicFramePr>
            <a:graphicFrameLocks noGrp="1"/>
          </p:cNvGraphicFramePr>
          <p:nvPr/>
        </p:nvGraphicFramePr>
        <p:xfrm>
          <a:off x="139515" y="1272051"/>
          <a:ext cx="7918880" cy="1555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046">
                  <a:extLst>
                    <a:ext uri="{9D8B030D-6E8A-4147-A177-3AD203B41FA5}">
                      <a16:colId xmlns:a16="http://schemas.microsoft.com/office/drawing/2014/main" val="4045615956"/>
                    </a:ext>
                  </a:extLst>
                </a:gridCol>
                <a:gridCol w="756225">
                  <a:extLst>
                    <a:ext uri="{9D8B030D-6E8A-4147-A177-3AD203B41FA5}">
                      <a16:colId xmlns:a16="http://schemas.microsoft.com/office/drawing/2014/main" val="855475421"/>
                    </a:ext>
                  </a:extLst>
                </a:gridCol>
                <a:gridCol w="394275">
                  <a:extLst>
                    <a:ext uri="{9D8B030D-6E8A-4147-A177-3AD203B41FA5}">
                      <a16:colId xmlns:a16="http://schemas.microsoft.com/office/drawing/2014/main" val="1469334488"/>
                    </a:ext>
                  </a:extLst>
                </a:gridCol>
                <a:gridCol w="362525">
                  <a:extLst>
                    <a:ext uri="{9D8B030D-6E8A-4147-A177-3AD203B41FA5}">
                      <a16:colId xmlns:a16="http://schemas.microsoft.com/office/drawing/2014/main" val="1471019548"/>
                    </a:ext>
                  </a:extLst>
                </a:gridCol>
                <a:gridCol w="386422">
                  <a:extLst>
                    <a:ext uri="{9D8B030D-6E8A-4147-A177-3AD203B41FA5}">
                      <a16:colId xmlns:a16="http://schemas.microsoft.com/office/drawing/2014/main" val="1578540115"/>
                    </a:ext>
                  </a:extLst>
                </a:gridCol>
                <a:gridCol w="616525">
                  <a:extLst>
                    <a:ext uri="{9D8B030D-6E8A-4147-A177-3AD203B41FA5}">
                      <a16:colId xmlns:a16="http://schemas.microsoft.com/office/drawing/2014/main" val="2444866811"/>
                    </a:ext>
                  </a:extLst>
                </a:gridCol>
                <a:gridCol w="394275">
                  <a:extLst>
                    <a:ext uri="{9D8B030D-6E8A-4147-A177-3AD203B41FA5}">
                      <a16:colId xmlns:a16="http://schemas.microsoft.com/office/drawing/2014/main" val="831160328"/>
                    </a:ext>
                  </a:extLst>
                </a:gridCol>
                <a:gridCol w="535046">
                  <a:extLst>
                    <a:ext uri="{9D8B030D-6E8A-4147-A177-3AD203B41FA5}">
                      <a16:colId xmlns:a16="http://schemas.microsoft.com/office/drawing/2014/main" val="1197029186"/>
                    </a:ext>
                  </a:extLst>
                </a:gridCol>
                <a:gridCol w="1302325">
                  <a:extLst>
                    <a:ext uri="{9D8B030D-6E8A-4147-A177-3AD203B41FA5}">
                      <a16:colId xmlns:a16="http://schemas.microsoft.com/office/drawing/2014/main" val="738250005"/>
                    </a:ext>
                  </a:extLst>
                </a:gridCol>
                <a:gridCol w="502225">
                  <a:extLst>
                    <a:ext uri="{9D8B030D-6E8A-4147-A177-3AD203B41FA5}">
                      <a16:colId xmlns:a16="http://schemas.microsoft.com/office/drawing/2014/main" val="977138985"/>
                    </a:ext>
                  </a:extLst>
                </a:gridCol>
                <a:gridCol w="502225">
                  <a:extLst>
                    <a:ext uri="{9D8B030D-6E8A-4147-A177-3AD203B41FA5}">
                      <a16:colId xmlns:a16="http://schemas.microsoft.com/office/drawing/2014/main" val="2765069157"/>
                    </a:ext>
                  </a:extLst>
                </a:gridCol>
                <a:gridCol w="502225">
                  <a:extLst>
                    <a:ext uri="{9D8B030D-6E8A-4147-A177-3AD203B41FA5}">
                      <a16:colId xmlns:a16="http://schemas.microsoft.com/office/drawing/2014/main" val="266748042"/>
                    </a:ext>
                  </a:extLst>
                </a:gridCol>
                <a:gridCol w="1129541">
                  <a:extLst>
                    <a:ext uri="{9D8B030D-6E8A-4147-A177-3AD203B41FA5}">
                      <a16:colId xmlns:a16="http://schemas.microsoft.com/office/drawing/2014/main" val="4065682770"/>
                    </a:ext>
                  </a:extLst>
                </a:gridCol>
              </a:tblGrid>
              <a:tr h="29278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地號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坵塊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面積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玉荷包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玉荷包比例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新稍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新稍比例</a:t>
                      </a:r>
                      <a:endParaRPr lang="zh-TW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每公頃估計產量（公斤）</a:t>
                      </a:r>
                      <a:endParaRPr lang="zh-TW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綜合平均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農民自評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現場平均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農民預估產量（公斤）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1864694134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溪埔段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154-40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3587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3,587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56.33%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0.03%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3,345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2114653429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興田段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892.9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893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429.5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48.12%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0.185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0.04%</a:t>
                      </a:r>
                      <a:endParaRPr lang="en-US" altLang="zh-TW" sz="9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5,377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2581550548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興和段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306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170.8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55.79%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1.0185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0.60%</a:t>
                      </a:r>
                      <a:endParaRPr lang="en-US" altLang="zh-TW" sz="9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8,002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3.75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245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3630214265"/>
                  </a:ext>
                </a:extLst>
              </a:tr>
              <a:tr h="20153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溪埔段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310-317</a:t>
                      </a:r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</a:t>
                      </a:r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7718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7,718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3714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48.12%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0.60%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11,661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3604258512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興和段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438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2157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2,141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935.5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43.69%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11.226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1.20%</a:t>
                      </a:r>
                      <a:endParaRPr lang="en-US" altLang="zh-TW" sz="9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6,165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2.6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1320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1445673716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興和段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444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219.1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49.41%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2.8485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1.30%</a:t>
                      </a:r>
                      <a:endParaRPr lang="en-US" altLang="zh-TW" sz="9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7,891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1505991663"/>
                  </a:ext>
                </a:extLst>
              </a:tr>
              <a:tr h="16348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興田段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970.21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970 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466.2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48.06%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8.669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1.86%</a:t>
                      </a:r>
                      <a:endParaRPr lang="en-US" altLang="zh-TW" sz="900" b="0" i="0" u="none" strike="noStrike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6,186 </a:t>
                      </a:r>
                      <a:endParaRPr lang="en-US" altLang="zh-TW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3.4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31" marR="7431" marT="7431" marB="0" anchor="ctr"/>
                </a:tc>
                <a:extLst>
                  <a:ext uri="{0D108BD9-81ED-4DB2-BD59-A6C34878D82A}">
                    <a16:rowId xmlns:a16="http://schemas.microsoft.com/office/drawing/2014/main" val="2221835930"/>
                  </a:ext>
                </a:extLst>
              </a:tr>
            </a:tbl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A0D8FE3E-B67F-424A-A076-1D2042C0CFF7}"/>
              </a:ext>
            </a:extLst>
          </p:cNvPr>
          <p:cNvGraphicFramePr>
            <a:graphicFrameLocks/>
          </p:cNvGraphicFramePr>
          <p:nvPr/>
        </p:nvGraphicFramePr>
        <p:xfrm>
          <a:off x="918003" y="3304474"/>
          <a:ext cx="2994549" cy="216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1" name="圖表 30">
            <a:extLst>
              <a:ext uri="{FF2B5EF4-FFF2-40B4-BE49-F238E27FC236}">
                <a16:creationId xmlns:a16="http://schemas.microsoft.com/office/drawing/2014/main" id="{978771E5-CD87-4BF7-8045-C36E4CA697B5}"/>
              </a:ext>
            </a:extLst>
          </p:cNvPr>
          <p:cNvGraphicFramePr>
            <a:graphicFrameLocks/>
          </p:cNvGraphicFramePr>
          <p:nvPr/>
        </p:nvGraphicFramePr>
        <p:xfrm>
          <a:off x="4031944" y="3309442"/>
          <a:ext cx="2863806" cy="2169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1BB8FF0-48D3-448D-9F54-F2E7E84946BC}"/>
              </a:ext>
            </a:extLst>
          </p:cNvPr>
          <p:cNvSpPr/>
          <p:nvPr/>
        </p:nvSpPr>
        <p:spPr>
          <a:xfrm>
            <a:off x="9977291" y="6144700"/>
            <a:ext cx="2351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7,263.21kg/ha </a:t>
            </a:r>
          </a:p>
        </p:txBody>
      </p: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F9A01613-D619-4496-BC9C-5C045BA26F9C}"/>
              </a:ext>
            </a:extLst>
          </p:cNvPr>
          <p:cNvCxnSpPr>
            <a:endCxn id="31" idx="0"/>
          </p:cNvCxnSpPr>
          <p:nvPr/>
        </p:nvCxnSpPr>
        <p:spPr>
          <a:xfrm>
            <a:off x="4031944" y="2864542"/>
            <a:ext cx="1431903" cy="4449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06827593-A631-4475-8130-A818450365D0}"/>
              </a:ext>
            </a:extLst>
          </p:cNvPr>
          <p:cNvCxnSpPr>
            <a:endCxn id="30" idx="0"/>
          </p:cNvCxnSpPr>
          <p:nvPr/>
        </p:nvCxnSpPr>
        <p:spPr>
          <a:xfrm rot="10800000" flipV="1">
            <a:off x="2415278" y="2864542"/>
            <a:ext cx="1616667" cy="4399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335D7E27-C13D-47B6-BCCA-342DBECA90FB}"/>
              </a:ext>
            </a:extLst>
          </p:cNvPr>
          <p:cNvCxnSpPr>
            <a:cxnSpLocks/>
            <a:stCxn id="31" idx="2"/>
            <a:endCxn id="3" idx="1"/>
          </p:cNvCxnSpPr>
          <p:nvPr/>
        </p:nvCxnSpPr>
        <p:spPr>
          <a:xfrm rot="16200000" flipH="1">
            <a:off x="7272264" y="3670506"/>
            <a:ext cx="896610" cy="45134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B485C1F-4A61-47EE-8D08-234D2CCC8690}"/>
              </a:ext>
            </a:extLst>
          </p:cNvPr>
          <p:cNvGraphicFramePr>
            <a:graphicFrameLocks noGrp="1"/>
          </p:cNvGraphicFramePr>
          <p:nvPr/>
        </p:nvGraphicFramePr>
        <p:xfrm>
          <a:off x="5897208" y="5535646"/>
          <a:ext cx="3670299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181">
                  <a:extLst>
                    <a:ext uri="{9D8B030D-6E8A-4147-A177-3AD203B41FA5}">
                      <a16:colId xmlns:a16="http://schemas.microsoft.com/office/drawing/2014/main" val="1551900772"/>
                    </a:ext>
                  </a:extLst>
                </a:gridCol>
                <a:gridCol w="821994">
                  <a:extLst>
                    <a:ext uri="{9D8B030D-6E8A-4147-A177-3AD203B41FA5}">
                      <a16:colId xmlns:a16="http://schemas.microsoft.com/office/drawing/2014/main" val="3604885907"/>
                    </a:ext>
                  </a:extLst>
                </a:gridCol>
                <a:gridCol w="821994">
                  <a:extLst>
                    <a:ext uri="{9D8B030D-6E8A-4147-A177-3AD203B41FA5}">
                      <a16:colId xmlns:a16="http://schemas.microsoft.com/office/drawing/2014/main" val="3599281708"/>
                    </a:ext>
                  </a:extLst>
                </a:gridCol>
                <a:gridCol w="649949">
                  <a:extLst>
                    <a:ext uri="{9D8B030D-6E8A-4147-A177-3AD203B41FA5}">
                      <a16:colId xmlns:a16="http://schemas.microsoft.com/office/drawing/2014/main" val="2133887682"/>
                    </a:ext>
                  </a:extLst>
                </a:gridCol>
                <a:gridCol w="688181">
                  <a:extLst>
                    <a:ext uri="{9D8B030D-6E8A-4147-A177-3AD203B41FA5}">
                      <a16:colId xmlns:a16="http://schemas.microsoft.com/office/drawing/2014/main" val="2377461409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面積（平方公尺）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新梢比例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350649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坵塊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玉荷包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新稍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957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溪埔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61,578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21,545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752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3.49%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1766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佛光山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340,242 </a:t>
                      </a:r>
                      <a:endParaRPr lang="en-US" altLang="zh-TW" sz="12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174,226 </a:t>
                      </a:r>
                      <a:endParaRPr lang="en-US" altLang="zh-TW" sz="12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1,342 </a:t>
                      </a:r>
                      <a:endParaRPr lang="en-US" altLang="zh-TW" sz="12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0.77%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4976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186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100,995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50,868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1,234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2.43%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7897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502,815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246638.3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3328.4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1.35%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325162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96900A4A-B7B1-4EE4-BB3B-D957BB28AEAA}"/>
              </a:ext>
            </a:extLst>
          </p:cNvPr>
          <p:cNvSpPr/>
          <p:nvPr/>
        </p:nvSpPr>
        <p:spPr>
          <a:xfrm>
            <a:off x="3608960" y="1252565"/>
            <a:ext cx="1815975" cy="1607010"/>
          </a:xfrm>
          <a:prstGeom prst="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6DD3F36-0B16-4CAB-8180-583064D09FA3}"/>
              </a:ext>
            </a:extLst>
          </p:cNvPr>
          <p:cNvCxnSpPr>
            <a:cxnSpLocks/>
          </p:cNvCxnSpPr>
          <p:nvPr/>
        </p:nvCxnSpPr>
        <p:spPr>
          <a:xfrm>
            <a:off x="3981963" y="3171217"/>
            <a:ext cx="0" cy="3342815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2FD3A50-309B-472D-8D11-5CBB03E3F111}"/>
              </a:ext>
            </a:extLst>
          </p:cNvPr>
          <p:cNvSpPr txBox="1"/>
          <p:nvPr/>
        </p:nvSpPr>
        <p:spPr>
          <a:xfrm>
            <a:off x="4037094" y="56099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正常生長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4231A7-A8B6-44F5-8DE2-07E580DE1250}"/>
              </a:ext>
            </a:extLst>
          </p:cNvPr>
          <p:cNvSpPr txBox="1"/>
          <p:nvPr/>
        </p:nvSpPr>
        <p:spPr>
          <a:xfrm>
            <a:off x="2412303" y="56077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缺水抑制新梢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222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92BB5A-6E52-43AC-BA63-06B8DBDD2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7" t="30000" r="34375" b="26666"/>
          <a:stretch/>
        </p:blipFill>
        <p:spPr>
          <a:xfrm>
            <a:off x="6871975" y="1579805"/>
            <a:ext cx="4973550" cy="44590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82C7BE-5BB2-496A-ADBD-9ADCC29255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4" y="3236026"/>
            <a:ext cx="4291906" cy="30346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36AAF1-1DD8-4B4F-97C0-7433779C02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48" y="1579805"/>
            <a:ext cx="2159189" cy="15266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9CF418-5401-46EA-AD24-A25B1F4E3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10" y="3236027"/>
            <a:ext cx="2159189" cy="15266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CBD086-4E7F-4BDC-9FD4-30852BA8B8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21" y="1579805"/>
            <a:ext cx="2159189" cy="15266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655B719-FEAD-49EA-8676-4DC64B52A0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4" y="1579805"/>
            <a:ext cx="2159189" cy="1526690"/>
          </a:xfrm>
          <a:prstGeom prst="rect">
            <a:avLst/>
          </a:prstGeom>
        </p:spPr>
      </p:pic>
      <p:sp>
        <p:nvSpPr>
          <p:cNvPr id="16" name="標題 15">
            <a:extLst>
              <a:ext uri="{FF2B5EF4-FFF2-40B4-BE49-F238E27FC236}">
                <a16:creationId xmlns:a16="http://schemas.microsoft.com/office/drawing/2014/main" id="{5835319B-E0E9-4B46-A8EC-1372E87D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航照判釋蓮霧品種</a:t>
            </a:r>
          </a:p>
        </p:txBody>
      </p:sp>
    </p:spTree>
    <p:extLst>
      <p:ext uri="{BB962C8B-B14F-4D97-AF65-F5344CB8AC3E}">
        <p14:creationId xmlns:p14="http://schemas.microsoft.com/office/powerpoint/2010/main" val="260270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606FF-E386-42B7-B00A-AA0E28A7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64605" cy="1325563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豪雨稻作災害倒伏判釋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E33D25-6CBE-4165-8CBD-D7DF012C2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05" y="0"/>
            <a:ext cx="485099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99875F-6613-45AE-A948-D146E8A1FEE9}"/>
              </a:ext>
            </a:extLst>
          </p:cNvPr>
          <p:cNvSpPr txBox="1"/>
          <p:nvPr/>
        </p:nvSpPr>
        <p:spPr>
          <a:xfrm>
            <a:off x="838199" y="1735187"/>
            <a:ext cx="566460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第一批申報資料整理總段號筆數：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3,876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轉成地籍圖資：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3,476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筆（其中沒有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影像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筆、非水稻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92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筆）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未匹配成地籍圖資：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 另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362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筆重新整理中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第二批申報資料整理總段號筆數：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866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轉成地籍圖資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798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筆（其中沒有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影像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非水稻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未匹配成地籍圖資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209320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83C5659-6459-4153-BD95-3E344D2A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1" y="0"/>
            <a:ext cx="588270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3A80F4-2893-4DF9-BE2E-6D2A8D9DD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12" y="0"/>
            <a:ext cx="5883897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8BA0ED-C843-42C6-B650-2D0C84C5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秋行軍蟲敏感作物分布</a:t>
            </a:r>
          </a:p>
        </p:txBody>
      </p:sp>
    </p:spTree>
    <p:extLst>
      <p:ext uri="{BB962C8B-B14F-4D97-AF65-F5344CB8AC3E}">
        <p14:creationId xmlns:p14="http://schemas.microsoft.com/office/powerpoint/2010/main" val="113324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圖表 47">
            <a:extLst>
              <a:ext uri="{FF2B5EF4-FFF2-40B4-BE49-F238E27FC236}">
                <a16:creationId xmlns:a16="http://schemas.microsoft.com/office/drawing/2014/main" id="{0ACF7250-9470-4B5A-863E-2024E69389CC}"/>
              </a:ext>
            </a:extLst>
          </p:cNvPr>
          <p:cNvGraphicFramePr>
            <a:graphicFrameLocks/>
          </p:cNvGraphicFramePr>
          <p:nvPr/>
        </p:nvGraphicFramePr>
        <p:xfrm>
          <a:off x="4616350" y="830541"/>
          <a:ext cx="4490337" cy="1837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975B1382-57DB-45DD-965D-44715814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8" y="825009"/>
            <a:ext cx="4422092" cy="581042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17ADD659-81A3-430E-A008-6B018BB4C73D}"/>
              </a:ext>
            </a:extLst>
          </p:cNvPr>
          <p:cNvSpPr txBox="1"/>
          <p:nvPr/>
        </p:nvSpPr>
        <p:spPr>
          <a:xfrm>
            <a:off x="30090" y="5515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香蕉產銷調節因應策略</a:t>
            </a: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899EFD10-26FE-42D1-BEF4-9B3AFC9D4857}"/>
              </a:ext>
            </a:extLst>
          </p:cNvPr>
          <p:cNvSpPr/>
          <p:nvPr/>
        </p:nvSpPr>
        <p:spPr>
          <a:xfrm rot="13619520">
            <a:off x="2510924" y="1203016"/>
            <a:ext cx="452581" cy="2276903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6DFA31-CECF-4655-9156-09B2F9A854F9}"/>
              </a:ext>
            </a:extLst>
          </p:cNvPr>
          <p:cNvSpPr txBox="1"/>
          <p:nvPr/>
        </p:nvSpPr>
        <p:spPr>
          <a:xfrm>
            <a:off x="9344026" y="818704"/>
            <a:ext cx="270453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/>
              <a:t>因暖冬早熟影響，</a:t>
            </a:r>
            <a:r>
              <a:rPr lang="en-US" altLang="zh-TW" sz="1600" dirty="0"/>
              <a:t>2</a:t>
            </a:r>
            <a:r>
              <a:rPr lang="zh-TW" altLang="en-US" sz="1600" dirty="0"/>
              <a:t>月中旬市場交易量</a:t>
            </a:r>
            <a:r>
              <a:rPr lang="en-US" altLang="zh-TW" sz="1600" dirty="0"/>
              <a:t>1038.53</a:t>
            </a:r>
            <a:r>
              <a:rPr lang="zh-TW" altLang="en-US" sz="1600" dirty="0"/>
              <a:t>公噸，較</a:t>
            </a:r>
            <a:r>
              <a:rPr lang="en-US" altLang="zh-TW" sz="1600" dirty="0"/>
              <a:t>5</a:t>
            </a:r>
            <a:r>
              <a:rPr lang="zh-TW" altLang="en-US" sz="1600" dirty="0"/>
              <a:t>年平均</a:t>
            </a:r>
            <a:r>
              <a:rPr lang="en-US" altLang="zh-TW" sz="1600" dirty="0"/>
              <a:t>552.93</a:t>
            </a:r>
            <a:r>
              <a:rPr lang="zh-TW" altLang="en-US" sz="1600" dirty="0"/>
              <a:t>公噸增加</a:t>
            </a:r>
            <a:r>
              <a:rPr lang="en-US" altLang="zh-TW" sz="1600" dirty="0"/>
              <a:t>485.6</a:t>
            </a:r>
            <a:r>
              <a:rPr lang="zh-TW" altLang="en-US" sz="1600" dirty="0"/>
              <a:t>公噸，增加約</a:t>
            </a:r>
            <a:r>
              <a:rPr lang="en-US" altLang="zh-TW" sz="1600" dirty="0"/>
              <a:t>87.8%</a:t>
            </a:r>
            <a:r>
              <a:rPr lang="zh-TW" altLang="en-US" sz="1600" dirty="0"/>
              <a:t>，連帶影響交易價格。</a:t>
            </a:r>
            <a:endParaRPr lang="en-US" altLang="zh-TW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FF0000"/>
                </a:solidFill>
              </a:rPr>
              <a:t>加強外銷力道</a:t>
            </a:r>
            <a:r>
              <a:rPr lang="zh-TW" altLang="en-US" sz="1600" dirty="0">
                <a:solidFill>
                  <a:srgbClr val="FF0000"/>
                </a:solidFill>
              </a:rPr>
              <a:t>：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sz="1600" dirty="0"/>
              <a:t>3</a:t>
            </a:r>
            <a:r>
              <a:rPr lang="zh-TW" altLang="en-US" sz="1600" dirty="0"/>
              <a:t>月外銷倍增至</a:t>
            </a:r>
            <a:r>
              <a:rPr lang="en-US" altLang="zh-TW" sz="1600" dirty="0">
                <a:solidFill>
                  <a:srgbClr val="FF0000"/>
                </a:solidFill>
              </a:rPr>
              <a:t>145</a:t>
            </a:r>
            <a:r>
              <a:rPr lang="zh-TW" altLang="en-US" sz="1600" dirty="0"/>
              <a:t>公噸，與</a:t>
            </a:r>
            <a:r>
              <a:rPr lang="en-US" altLang="zh-TW" sz="1600" dirty="0"/>
              <a:t>1</a:t>
            </a:r>
            <a:r>
              <a:rPr lang="zh-TW" altLang="en-US" sz="1600" dirty="0"/>
              <a:t>月、</a:t>
            </a:r>
            <a:r>
              <a:rPr lang="en-US" altLang="zh-TW" sz="1600" dirty="0"/>
              <a:t>2</a:t>
            </a:r>
            <a:r>
              <a:rPr lang="zh-TW" altLang="en-US" sz="1600" dirty="0"/>
              <a:t>月外銷量累加</a:t>
            </a:r>
            <a:r>
              <a:rPr lang="en-US" altLang="zh-TW" sz="1600" dirty="0">
                <a:solidFill>
                  <a:srgbClr val="FF0000"/>
                </a:solidFill>
              </a:rPr>
              <a:t>152</a:t>
            </a:r>
            <a:r>
              <a:rPr lang="zh-TW" altLang="en-US" sz="1600" dirty="0"/>
              <a:t>公噸相當。</a:t>
            </a:r>
            <a:endParaRPr lang="en-US" altLang="zh-TW" sz="1600" dirty="0"/>
          </a:p>
          <a:p>
            <a:pPr lvl="1" algn="just"/>
            <a:r>
              <a:rPr lang="zh-TW" altLang="en-US" sz="1600" dirty="0"/>
              <a:t>東京食品展旗山果菜運銷合作社和Wismettac公司簽下</a:t>
            </a:r>
            <a:r>
              <a:rPr lang="zh-TW" altLang="en-US" sz="1600" dirty="0">
                <a:solidFill>
                  <a:srgbClr val="FF0000"/>
                </a:solidFill>
              </a:rPr>
              <a:t>三年9,000公噸</a:t>
            </a:r>
            <a:r>
              <a:rPr lang="zh-TW" altLang="en-US" sz="1600" dirty="0"/>
              <a:t>合約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FF0000"/>
                </a:solidFill>
              </a:rPr>
              <a:t>拓展多元通路</a:t>
            </a:r>
            <a:r>
              <a:rPr lang="zh-TW" altLang="en-US" sz="1600" dirty="0">
                <a:solidFill>
                  <a:srgbClr val="FF0000"/>
                </a:solidFill>
              </a:rPr>
              <a:t>：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 algn="just"/>
            <a:r>
              <a:rPr lang="zh-TW" altLang="en-US" sz="1600" dirty="0"/>
              <a:t>百大企業認購及高雄綠色友善餐廳共同採購</a:t>
            </a:r>
            <a:endParaRPr lang="en-US" altLang="zh-TW" sz="1600" dirty="0"/>
          </a:p>
          <a:p>
            <a:pPr lvl="1" algn="just"/>
            <a:r>
              <a:rPr lang="zh-TW" altLang="en-US" sz="1600" dirty="0"/>
              <a:t>鼓勵學童營養午餐和轄區內國軍副食採購食用</a:t>
            </a:r>
          </a:p>
          <a:p>
            <a:pPr lvl="1" algn="just"/>
            <a:r>
              <a:rPr lang="zh-TW" altLang="en-US" sz="1600" dirty="0"/>
              <a:t>東森購物台首推香蕉電視購物</a:t>
            </a:r>
            <a:endParaRPr lang="en-US" altLang="zh-TW" sz="1600" dirty="0"/>
          </a:p>
          <a:p>
            <a:pPr lvl="1" algn="just"/>
            <a:r>
              <a:rPr lang="zh-TW" altLang="en-US" sz="1600" dirty="0"/>
              <a:t>全國商總企業認購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zh-TW" altLang="en-US" sz="1600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4A899BCF-3EA5-464A-9362-0DE75C8A32FF}"/>
              </a:ext>
            </a:extLst>
          </p:cNvPr>
          <p:cNvSpPr/>
          <p:nvPr/>
        </p:nvSpPr>
        <p:spPr>
          <a:xfrm rot="18024960">
            <a:off x="2019284" y="4637874"/>
            <a:ext cx="452581" cy="773154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5E4071A5-C815-40D9-930D-26D62416B11B}"/>
              </a:ext>
            </a:extLst>
          </p:cNvPr>
          <p:cNvSpPr/>
          <p:nvPr/>
        </p:nvSpPr>
        <p:spPr>
          <a:xfrm rot="13983874">
            <a:off x="2821153" y="4276002"/>
            <a:ext cx="452581" cy="1129929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BBD0F3A-EEF1-44C3-9847-B2C7F99839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9" t="6267" r="8655" b="9319"/>
          <a:stretch/>
        </p:blipFill>
        <p:spPr>
          <a:xfrm>
            <a:off x="4502630" y="4278941"/>
            <a:ext cx="4565692" cy="2356491"/>
          </a:xfrm>
          <a:prstGeom prst="rect">
            <a:avLst/>
          </a:prstGeom>
        </p:spPr>
      </p:pic>
      <p:sp>
        <p:nvSpPr>
          <p:cNvPr id="42" name="語音泡泡: 圓角矩形 41">
            <a:extLst>
              <a:ext uri="{FF2B5EF4-FFF2-40B4-BE49-F238E27FC236}">
                <a16:creationId xmlns:a16="http://schemas.microsoft.com/office/drawing/2014/main" id="{361280E1-8CB6-4716-9EA8-FE4085A254B5}"/>
              </a:ext>
            </a:extLst>
          </p:cNvPr>
          <p:cNvSpPr/>
          <p:nvPr/>
        </p:nvSpPr>
        <p:spPr>
          <a:xfrm>
            <a:off x="4519291" y="2878932"/>
            <a:ext cx="1577713" cy="1307263"/>
          </a:xfrm>
          <a:prstGeom prst="wedgeRoundRectCallout">
            <a:avLst>
              <a:gd name="adj1" fmla="val 71022"/>
              <a:gd name="adj2" fmla="val 112297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/>
              <a:t>2/20-</a:t>
            </a:r>
            <a:r>
              <a:rPr lang="zh-TW" altLang="en-US" sz="1600" dirty="0"/>
              <a:t>加大出口力道：</a:t>
            </a:r>
            <a:r>
              <a:rPr lang="zh-TW" altLang="en-US" sz="1600" dirty="0">
                <a:solidFill>
                  <a:srgbClr val="FF0000"/>
                </a:solidFill>
              </a:rPr>
              <a:t>每週</a:t>
            </a:r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r>
              <a:rPr lang="zh-TW" altLang="en-US" sz="1600" dirty="0">
                <a:solidFill>
                  <a:srgbClr val="FF0000"/>
                </a:solidFill>
              </a:rPr>
              <a:t>櫃、</a:t>
            </a:r>
            <a:r>
              <a:rPr lang="en-US" altLang="zh-TW" sz="1600" dirty="0">
                <a:solidFill>
                  <a:srgbClr val="FF0000"/>
                </a:solidFill>
              </a:rPr>
              <a:t>30</a:t>
            </a:r>
            <a:r>
              <a:rPr lang="zh-TW" altLang="en-US" sz="1600" dirty="0">
                <a:solidFill>
                  <a:srgbClr val="FF0000"/>
                </a:solidFill>
              </a:rPr>
              <a:t>噸</a:t>
            </a:r>
            <a:r>
              <a:rPr lang="zh-TW" altLang="en-US" sz="1600" dirty="0">
                <a:solidFill>
                  <a:schemeClr val="bg1"/>
                </a:solidFill>
              </a:rPr>
              <a:t>，</a:t>
            </a:r>
            <a:r>
              <a:rPr lang="zh-TW" altLang="en-US" sz="1600" dirty="0"/>
              <a:t>持續外銷日本</a:t>
            </a:r>
          </a:p>
        </p:txBody>
      </p:sp>
      <p:sp>
        <p:nvSpPr>
          <p:cNvPr id="45" name="語音泡泡: 圓角矩形 44">
            <a:extLst>
              <a:ext uri="{FF2B5EF4-FFF2-40B4-BE49-F238E27FC236}">
                <a16:creationId xmlns:a16="http://schemas.microsoft.com/office/drawing/2014/main" id="{6C2BE64B-2CB5-4E10-B9D3-462080EFAA45}"/>
              </a:ext>
            </a:extLst>
          </p:cNvPr>
          <p:cNvSpPr/>
          <p:nvPr/>
        </p:nvSpPr>
        <p:spPr>
          <a:xfrm>
            <a:off x="6120465" y="2878931"/>
            <a:ext cx="1671283" cy="1307263"/>
          </a:xfrm>
          <a:prstGeom prst="wedgeRoundRectCallout">
            <a:avLst>
              <a:gd name="adj1" fmla="val 7942"/>
              <a:gd name="adj2" fmla="val 134067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/>
              <a:t>3/6-</a:t>
            </a:r>
            <a:r>
              <a:rPr lang="zh-TW" altLang="en-US" sz="1400" dirty="0"/>
              <a:t>旗山合作社與日本</a:t>
            </a:r>
            <a:r>
              <a:rPr lang="en-US" altLang="zh-TW" sz="1400" dirty="0" err="1"/>
              <a:t>Wismettac</a:t>
            </a:r>
            <a:r>
              <a:rPr lang="zh-TW" altLang="en-US" sz="1400" dirty="0"/>
              <a:t>公司的簽約，</a:t>
            </a:r>
            <a:r>
              <a:rPr lang="en-US" altLang="zh-TW" sz="1400" dirty="0"/>
              <a:t>3</a:t>
            </a:r>
            <a:r>
              <a:rPr lang="zh-TW" altLang="en-US" sz="1400" dirty="0"/>
              <a:t>年採購量</a:t>
            </a:r>
            <a:r>
              <a:rPr lang="en-US" altLang="zh-TW" sz="1400" dirty="0">
                <a:solidFill>
                  <a:srgbClr val="FF0000"/>
                </a:solidFill>
              </a:rPr>
              <a:t>9,000</a:t>
            </a:r>
            <a:r>
              <a:rPr lang="zh-TW" altLang="en-US" sz="1400" dirty="0"/>
              <a:t>公噸、</a:t>
            </a:r>
            <a:r>
              <a:rPr lang="en-US" altLang="zh-TW" sz="1400" dirty="0"/>
              <a:t>4.3</a:t>
            </a:r>
            <a:r>
              <a:rPr lang="zh-TW" altLang="en-US" sz="1400" dirty="0"/>
              <a:t>億元</a:t>
            </a:r>
          </a:p>
        </p:txBody>
      </p:sp>
      <p:sp>
        <p:nvSpPr>
          <p:cNvPr id="47" name="語音泡泡: 圓角矩形 46">
            <a:extLst>
              <a:ext uri="{FF2B5EF4-FFF2-40B4-BE49-F238E27FC236}">
                <a16:creationId xmlns:a16="http://schemas.microsoft.com/office/drawing/2014/main" id="{43292B14-FB17-4716-B7D7-C3548C325377}"/>
              </a:ext>
            </a:extLst>
          </p:cNvPr>
          <p:cNvSpPr/>
          <p:nvPr/>
        </p:nvSpPr>
        <p:spPr>
          <a:xfrm>
            <a:off x="7817205" y="3616031"/>
            <a:ext cx="1291478" cy="704563"/>
          </a:xfrm>
          <a:prstGeom prst="wedgeRoundRectCallout">
            <a:avLst>
              <a:gd name="adj1" fmla="val -80519"/>
              <a:gd name="adj2" fmla="val 165662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/>
              <a:t>3/13-</a:t>
            </a:r>
            <a:r>
              <a:rPr lang="zh-TW" altLang="en-US" sz="1400" dirty="0"/>
              <a:t>東森購物台推出高雄香蕉</a:t>
            </a:r>
          </a:p>
        </p:txBody>
      </p: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EAEC35C8-21E3-4384-9E8B-F0DFFAA7F96A}"/>
              </a:ext>
            </a:extLst>
          </p:cNvPr>
          <p:cNvSpPr/>
          <p:nvPr/>
        </p:nvSpPr>
        <p:spPr>
          <a:xfrm>
            <a:off x="7815209" y="2667596"/>
            <a:ext cx="1291478" cy="920822"/>
          </a:xfrm>
          <a:prstGeom prst="wedgeRoundRectCallout">
            <a:avLst>
              <a:gd name="adj1" fmla="val -83503"/>
              <a:gd name="adj2" fmla="val 213092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/>
              <a:t>3/12-</a:t>
            </a:r>
            <a:r>
              <a:rPr lang="zh-TW" altLang="en-US" sz="1400" dirty="0"/>
              <a:t>全國商業總會預計今年採購約</a:t>
            </a:r>
            <a:r>
              <a:rPr lang="en-US" altLang="zh-TW" sz="1400" dirty="0">
                <a:solidFill>
                  <a:srgbClr val="FF0000"/>
                </a:solidFill>
              </a:rPr>
              <a:t>100</a:t>
            </a:r>
            <a:r>
              <a:rPr lang="zh-TW" altLang="en-US" sz="1400" dirty="0"/>
              <a:t>公噸香蕉</a:t>
            </a:r>
          </a:p>
        </p:txBody>
      </p:sp>
    </p:spTree>
    <p:extLst>
      <p:ext uri="{BB962C8B-B14F-4D97-AF65-F5344CB8AC3E}">
        <p14:creationId xmlns:p14="http://schemas.microsoft.com/office/powerpoint/2010/main" val="245036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17ADD659-81A3-430E-A008-6B018BB4C73D}"/>
              </a:ext>
            </a:extLst>
          </p:cNvPr>
          <p:cNvSpPr txBox="1"/>
          <p:nvPr/>
        </p:nvSpPr>
        <p:spPr>
          <a:xfrm>
            <a:off x="30090" y="5515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鳳梨產銷調節因應策略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6DFA31-CECF-4655-9156-09B2F9A854F9}"/>
              </a:ext>
            </a:extLst>
          </p:cNvPr>
          <p:cNvSpPr txBox="1"/>
          <p:nvPr/>
        </p:nvSpPr>
        <p:spPr>
          <a:xfrm>
            <a:off x="9344026" y="818704"/>
            <a:ext cx="2704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/>
              <a:t>因暖冬及產期調節影響，全台各區均有產期提前現象，</a:t>
            </a:r>
            <a:r>
              <a:rPr lang="zh-TW" altLang="en-US" sz="1600" dirty="0">
                <a:solidFill>
                  <a:srgbClr val="FF0000"/>
                </a:solidFill>
              </a:rPr>
              <a:t>今年</a:t>
            </a:r>
            <a:r>
              <a:rPr lang="zh-TW" altLang="en-US" sz="1600" dirty="0"/>
              <a:t>市場交易量至</a:t>
            </a:r>
            <a:r>
              <a:rPr lang="en-US" altLang="zh-TW" sz="1600" dirty="0"/>
              <a:t>4</a:t>
            </a:r>
            <a:r>
              <a:rPr lang="zh-TW" altLang="en-US" sz="1600" dirty="0"/>
              <a:t>月中旬達</a:t>
            </a:r>
            <a:r>
              <a:rPr lang="en-US" altLang="zh-TW" sz="1600" dirty="0"/>
              <a:t>13,955</a:t>
            </a:r>
            <a:r>
              <a:rPr lang="zh-TW" altLang="en-US" sz="1600" dirty="0"/>
              <a:t>公噸，較</a:t>
            </a:r>
            <a:r>
              <a:rPr lang="en-US" altLang="zh-TW" sz="1600" dirty="0"/>
              <a:t>5</a:t>
            </a:r>
            <a:r>
              <a:rPr lang="zh-TW" altLang="en-US" sz="1600" dirty="0"/>
              <a:t>年平均</a:t>
            </a:r>
            <a:r>
              <a:rPr lang="en-US" altLang="zh-TW" sz="1600" dirty="0"/>
              <a:t>9,928</a:t>
            </a:r>
            <a:r>
              <a:rPr lang="zh-TW" altLang="en-US" sz="1600" dirty="0"/>
              <a:t>公噸增加</a:t>
            </a:r>
            <a:r>
              <a:rPr lang="en-US" altLang="zh-TW" sz="1600" dirty="0"/>
              <a:t>4,027</a:t>
            </a:r>
            <a:r>
              <a:rPr lang="zh-TW" altLang="en-US" sz="1600" dirty="0"/>
              <a:t>公噸，</a:t>
            </a:r>
            <a:r>
              <a:rPr lang="zh-TW" altLang="en-US" sz="1600" b="1" dirty="0">
                <a:solidFill>
                  <a:srgbClr val="FF0000"/>
                </a:solidFill>
              </a:rPr>
              <a:t>增加約</a:t>
            </a:r>
            <a:r>
              <a:rPr lang="en-US" altLang="zh-TW" sz="1600" b="1" dirty="0">
                <a:solidFill>
                  <a:srgbClr val="FF0000"/>
                </a:solidFill>
              </a:rPr>
              <a:t>40.56%</a:t>
            </a:r>
            <a:r>
              <a:rPr lang="zh-TW" altLang="en-US" sz="1600" dirty="0"/>
              <a:t>，連帶影響交易價格。</a:t>
            </a:r>
            <a:endParaRPr lang="en-US" altLang="zh-TW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FF0000"/>
                </a:solidFill>
              </a:rPr>
              <a:t>加強外銷力道</a:t>
            </a:r>
            <a:r>
              <a:rPr lang="zh-TW" altLang="en-US" sz="1600" dirty="0">
                <a:solidFill>
                  <a:srgbClr val="FF0000"/>
                </a:solidFill>
              </a:rPr>
              <a:t>：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 algn="just"/>
            <a:r>
              <a:rPr lang="en-US" altLang="zh-TW" sz="1600" dirty="0"/>
              <a:t>2</a:t>
            </a:r>
            <a:r>
              <a:rPr lang="zh-TW" altLang="en-US" sz="1600" dirty="0"/>
              <a:t>月外銷量</a:t>
            </a:r>
            <a:r>
              <a:rPr lang="en-US" altLang="zh-TW" sz="1600" dirty="0">
                <a:solidFill>
                  <a:srgbClr val="FF0000"/>
                </a:solidFill>
              </a:rPr>
              <a:t>965</a:t>
            </a:r>
            <a:r>
              <a:rPr lang="zh-TW" altLang="en-US" sz="1600" dirty="0"/>
              <a:t>公噸，與去年相當</a:t>
            </a:r>
            <a:endParaRPr lang="en-US" altLang="zh-TW" sz="1600" dirty="0"/>
          </a:p>
          <a:p>
            <a:pPr lvl="1" algn="just"/>
            <a:r>
              <a:rPr lang="en-US" altLang="zh-TW" sz="1600" dirty="0"/>
              <a:t> 3</a:t>
            </a:r>
            <a:r>
              <a:rPr lang="zh-TW" altLang="en-US" sz="1600" dirty="0"/>
              <a:t>月外銷量</a:t>
            </a:r>
            <a:r>
              <a:rPr lang="en-US" altLang="zh-TW" sz="1600" dirty="0">
                <a:solidFill>
                  <a:srgbClr val="FF0000"/>
                </a:solidFill>
              </a:rPr>
              <a:t>2,277</a:t>
            </a:r>
            <a:r>
              <a:rPr lang="zh-TW" altLang="en-US" sz="1600" dirty="0"/>
              <a:t>公噸，單月外銷量達去年</a:t>
            </a:r>
            <a:r>
              <a:rPr lang="en-US" altLang="zh-TW" sz="1600" b="1" dirty="0">
                <a:solidFill>
                  <a:srgbClr val="FF0000"/>
                </a:solidFill>
              </a:rPr>
              <a:t>1.36</a:t>
            </a:r>
            <a:r>
              <a:rPr lang="zh-TW" altLang="en-US" sz="1600" b="1" dirty="0">
                <a:solidFill>
                  <a:srgbClr val="FF0000"/>
                </a:solidFill>
              </a:rPr>
              <a:t>倍！</a:t>
            </a:r>
            <a:endParaRPr lang="en-US" altLang="zh-TW" sz="16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FF0000"/>
                </a:solidFill>
              </a:rPr>
              <a:t>收購加工</a:t>
            </a:r>
            <a:r>
              <a:rPr lang="en-US" altLang="zh-TW" sz="1600" b="1" dirty="0">
                <a:solidFill>
                  <a:srgbClr val="FF0000"/>
                </a:solidFill>
              </a:rPr>
              <a:t>600</a:t>
            </a:r>
            <a:r>
              <a:rPr lang="zh-TW" altLang="en-US" sz="1600" b="1" dirty="0">
                <a:solidFill>
                  <a:srgbClr val="FF0000"/>
                </a:solidFill>
              </a:rPr>
              <a:t>公噸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b="1" dirty="0">
                <a:solidFill>
                  <a:srgbClr val="FF0000"/>
                </a:solidFill>
              </a:rPr>
              <a:t>拓展多元通路</a:t>
            </a:r>
            <a:r>
              <a:rPr lang="zh-TW" altLang="en-US" sz="1600" dirty="0">
                <a:solidFill>
                  <a:srgbClr val="FF0000"/>
                </a:solidFill>
              </a:rPr>
              <a:t>：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 algn="just"/>
            <a:r>
              <a:rPr lang="zh-TW" altLang="en-US" sz="1600" dirty="0"/>
              <a:t>全聯、家樂福等大型通路合作積極行銷高雄鳳梨</a:t>
            </a:r>
            <a:endParaRPr lang="en-US" altLang="zh-TW" sz="1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C399E0-BA55-483B-A241-9A54EC30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" y="853897"/>
            <a:ext cx="4266551" cy="5800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7A5DA-3704-47B4-8C04-E13139CCF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8" t="6268" r="8992" b="11208"/>
          <a:stretch/>
        </p:blipFill>
        <p:spPr>
          <a:xfrm>
            <a:off x="4314571" y="4241871"/>
            <a:ext cx="4775642" cy="2412502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96E90187-F649-4338-A5D9-9B9A2E533B3E}"/>
              </a:ext>
            </a:extLst>
          </p:cNvPr>
          <p:cNvSpPr/>
          <p:nvPr/>
        </p:nvSpPr>
        <p:spPr>
          <a:xfrm rot="11933336">
            <a:off x="1600198" y="4252164"/>
            <a:ext cx="452581" cy="1024891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F889AE3-855F-48A7-9744-39E5BD989A38}"/>
              </a:ext>
            </a:extLst>
          </p:cNvPr>
          <p:cNvSpPr/>
          <p:nvPr/>
        </p:nvSpPr>
        <p:spPr>
          <a:xfrm rot="11933336">
            <a:off x="2568658" y="1853973"/>
            <a:ext cx="452581" cy="3092306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61855AE6-60D0-492F-BEE0-D9BD32CAFEEB}"/>
              </a:ext>
            </a:extLst>
          </p:cNvPr>
          <p:cNvSpPr/>
          <p:nvPr/>
        </p:nvSpPr>
        <p:spPr>
          <a:xfrm rot="18529786">
            <a:off x="1762377" y="4122129"/>
            <a:ext cx="452581" cy="910474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24BE1BBA-390D-47E0-AFE7-3AA5E7847EB9}"/>
              </a:ext>
            </a:extLst>
          </p:cNvPr>
          <p:cNvSpPr/>
          <p:nvPr/>
        </p:nvSpPr>
        <p:spPr>
          <a:xfrm rot="14113189">
            <a:off x="3088518" y="4196810"/>
            <a:ext cx="452581" cy="910474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0ACF7250-9470-4B5A-863E-2024E69389CC}"/>
              </a:ext>
            </a:extLst>
          </p:cNvPr>
          <p:cNvGraphicFramePr>
            <a:graphicFrameLocks/>
          </p:cNvGraphicFramePr>
          <p:nvPr/>
        </p:nvGraphicFramePr>
        <p:xfrm>
          <a:off x="4474483" y="853897"/>
          <a:ext cx="4615730" cy="198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圖說文字: 雙折線 7">
            <a:extLst>
              <a:ext uri="{FF2B5EF4-FFF2-40B4-BE49-F238E27FC236}">
                <a16:creationId xmlns:a16="http://schemas.microsoft.com/office/drawing/2014/main" id="{508A1FE0-416F-44CE-A402-2A455E32EDB8}"/>
              </a:ext>
            </a:extLst>
          </p:cNvPr>
          <p:cNvSpPr/>
          <p:nvPr/>
        </p:nvSpPr>
        <p:spPr>
          <a:xfrm flipH="1">
            <a:off x="208593" y="1976784"/>
            <a:ext cx="1615582" cy="86438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8636"/>
              <a:gd name="adj8" fmla="val -11604"/>
            </a:avLst>
          </a:prstGeom>
          <a:ln w="31750">
            <a:solidFill>
              <a:srgbClr val="00C5A9"/>
            </a:solidFill>
            <a:tailEnd type="triangle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200" dirty="0"/>
              <a:t>市場交易量</a:t>
            </a:r>
            <a:r>
              <a:rPr lang="en-US" altLang="zh-TW" sz="1200" dirty="0"/>
              <a:t>1,355.2</a:t>
            </a:r>
            <a:r>
              <a:rPr lang="zh-TW" altLang="en-US" sz="1200" dirty="0"/>
              <a:t>公噸，較</a:t>
            </a:r>
            <a:r>
              <a:rPr lang="en-US" altLang="zh-TW" sz="1200" dirty="0"/>
              <a:t>5</a:t>
            </a:r>
            <a:r>
              <a:rPr lang="zh-TW" altLang="en-US" sz="1200" dirty="0"/>
              <a:t>年平均</a:t>
            </a:r>
            <a:r>
              <a:rPr lang="en-US" altLang="zh-TW" sz="1200" dirty="0"/>
              <a:t>675.54</a:t>
            </a:r>
            <a:r>
              <a:rPr lang="zh-TW" altLang="en-US" sz="1200" dirty="0"/>
              <a:t>公噸增加</a:t>
            </a:r>
            <a:r>
              <a:rPr lang="en-US" altLang="zh-TW" sz="1200" dirty="0"/>
              <a:t>679.66</a:t>
            </a:r>
            <a:r>
              <a:rPr lang="zh-TW" altLang="en-US" sz="1200" dirty="0"/>
              <a:t>公噸，</a:t>
            </a:r>
            <a:r>
              <a:rPr lang="zh-TW" altLang="en-US" sz="1200" dirty="0">
                <a:solidFill>
                  <a:srgbClr val="FF0000"/>
                </a:solidFill>
              </a:rPr>
              <a:t>增加約</a:t>
            </a: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r>
              <a:rPr lang="zh-TW" altLang="en-US" sz="1200" dirty="0">
                <a:solidFill>
                  <a:srgbClr val="FF0000"/>
                </a:solidFill>
              </a:rPr>
              <a:t>倍</a:t>
            </a:r>
            <a:endParaRPr lang="zh-TW" altLang="en-US" sz="1200" dirty="0"/>
          </a:p>
        </p:txBody>
      </p:sp>
      <p:sp>
        <p:nvSpPr>
          <p:cNvPr id="27" name="圖說文字: 雙折線 26">
            <a:extLst>
              <a:ext uri="{FF2B5EF4-FFF2-40B4-BE49-F238E27FC236}">
                <a16:creationId xmlns:a16="http://schemas.microsoft.com/office/drawing/2014/main" id="{BC83FA05-5941-4067-AC96-4A8027EDA0E1}"/>
              </a:ext>
            </a:extLst>
          </p:cNvPr>
          <p:cNvSpPr/>
          <p:nvPr/>
        </p:nvSpPr>
        <p:spPr>
          <a:xfrm>
            <a:off x="2605089" y="908735"/>
            <a:ext cx="1615581" cy="86438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21123"/>
              <a:gd name="adj8" fmla="val 43423"/>
            </a:avLst>
          </a:prstGeom>
          <a:ln w="31750">
            <a:solidFill>
              <a:srgbClr val="00C5A9"/>
            </a:solidFill>
            <a:tailEnd type="triangle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200" dirty="0"/>
              <a:t>市場交易量</a:t>
            </a:r>
            <a:r>
              <a:rPr lang="en-US" altLang="zh-TW" sz="1200" dirty="0"/>
              <a:t>2,790.9</a:t>
            </a:r>
            <a:r>
              <a:rPr lang="zh-TW" altLang="en-US" sz="1200" dirty="0"/>
              <a:t>公噸，較</a:t>
            </a:r>
            <a:r>
              <a:rPr lang="en-US" altLang="zh-TW" sz="1200" dirty="0"/>
              <a:t>5</a:t>
            </a:r>
            <a:r>
              <a:rPr lang="zh-TW" altLang="en-US" sz="1200" dirty="0"/>
              <a:t>年平均</a:t>
            </a:r>
            <a:r>
              <a:rPr lang="en-US" altLang="zh-TW" sz="1200" dirty="0"/>
              <a:t>1,932.3</a:t>
            </a:r>
            <a:r>
              <a:rPr lang="zh-TW" altLang="en-US" sz="1200" dirty="0"/>
              <a:t>公噸增加</a:t>
            </a:r>
            <a:r>
              <a:rPr lang="en-US" altLang="zh-TW" sz="1200" dirty="0"/>
              <a:t>858.6</a:t>
            </a:r>
            <a:r>
              <a:rPr lang="zh-TW" altLang="en-US" sz="1200" dirty="0"/>
              <a:t>公噸，</a:t>
            </a:r>
            <a:r>
              <a:rPr lang="zh-TW" altLang="en-US" sz="1200" dirty="0">
                <a:solidFill>
                  <a:srgbClr val="FF0000"/>
                </a:solidFill>
              </a:rPr>
              <a:t>增加約</a:t>
            </a:r>
            <a:r>
              <a:rPr lang="en-US" altLang="zh-TW" sz="1200" dirty="0">
                <a:solidFill>
                  <a:srgbClr val="FF0000"/>
                </a:solidFill>
              </a:rPr>
              <a:t>44.43%</a:t>
            </a:r>
            <a:endParaRPr lang="zh-TW" altLang="en-US" sz="1200" dirty="0"/>
          </a:p>
        </p:txBody>
      </p:sp>
      <p:sp>
        <p:nvSpPr>
          <p:cNvPr id="31" name="語音泡泡: 圓角矩形 30">
            <a:extLst>
              <a:ext uri="{FF2B5EF4-FFF2-40B4-BE49-F238E27FC236}">
                <a16:creationId xmlns:a16="http://schemas.microsoft.com/office/drawing/2014/main" id="{56E1B300-C8E3-4A2C-8049-17D796558361}"/>
              </a:ext>
            </a:extLst>
          </p:cNvPr>
          <p:cNvSpPr/>
          <p:nvPr/>
        </p:nvSpPr>
        <p:spPr>
          <a:xfrm>
            <a:off x="4314570" y="3419003"/>
            <a:ext cx="1315049" cy="670263"/>
          </a:xfrm>
          <a:prstGeom prst="wedgeRoundRectCallout">
            <a:avLst>
              <a:gd name="adj1" fmla="val 117308"/>
              <a:gd name="adj2" fmla="val 202699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/>
              <a:t>2/23-</a:t>
            </a:r>
            <a:r>
              <a:rPr lang="zh-TW" altLang="en-US" sz="1600" dirty="0"/>
              <a:t>收購</a:t>
            </a:r>
            <a:r>
              <a:rPr lang="zh-TW" altLang="en-US" sz="1600" b="1" dirty="0">
                <a:solidFill>
                  <a:srgbClr val="FF0000"/>
                </a:solidFill>
              </a:rPr>
              <a:t>加工</a:t>
            </a:r>
            <a:r>
              <a:rPr lang="en-US" altLang="zh-TW" sz="1600" b="1" dirty="0">
                <a:solidFill>
                  <a:srgbClr val="FF0000"/>
                </a:solidFill>
              </a:rPr>
              <a:t>200</a:t>
            </a:r>
            <a:r>
              <a:rPr lang="zh-TW" altLang="en-US" sz="1600" b="1" dirty="0">
                <a:solidFill>
                  <a:srgbClr val="FF0000"/>
                </a:solidFill>
              </a:rPr>
              <a:t>公噸</a:t>
            </a:r>
          </a:p>
        </p:txBody>
      </p:sp>
      <p:sp>
        <p:nvSpPr>
          <p:cNvPr id="33" name="語音泡泡: 圓角矩形 32">
            <a:extLst>
              <a:ext uri="{FF2B5EF4-FFF2-40B4-BE49-F238E27FC236}">
                <a16:creationId xmlns:a16="http://schemas.microsoft.com/office/drawing/2014/main" id="{8DB3067E-3B9D-4B75-99A4-56A433D148A7}"/>
              </a:ext>
            </a:extLst>
          </p:cNvPr>
          <p:cNvSpPr/>
          <p:nvPr/>
        </p:nvSpPr>
        <p:spPr>
          <a:xfrm>
            <a:off x="4796257" y="2729863"/>
            <a:ext cx="1361236" cy="670263"/>
          </a:xfrm>
          <a:prstGeom prst="wedgeRoundRectCallout">
            <a:avLst>
              <a:gd name="adj1" fmla="val 86399"/>
              <a:gd name="adj2" fmla="val 311728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/>
              <a:t>2/26-</a:t>
            </a:r>
          </a:p>
          <a:p>
            <a:pPr algn="just"/>
            <a:r>
              <a:rPr lang="zh-TW" altLang="en-US" sz="1600" dirty="0"/>
              <a:t>新加坡拓銷</a:t>
            </a:r>
          </a:p>
        </p:txBody>
      </p:sp>
      <p:sp>
        <p:nvSpPr>
          <p:cNvPr id="34" name="語音泡泡: 圓角矩形 33">
            <a:extLst>
              <a:ext uri="{FF2B5EF4-FFF2-40B4-BE49-F238E27FC236}">
                <a16:creationId xmlns:a16="http://schemas.microsoft.com/office/drawing/2014/main" id="{2432A59A-5393-467B-AC0C-774AC33759F3}"/>
              </a:ext>
            </a:extLst>
          </p:cNvPr>
          <p:cNvSpPr/>
          <p:nvPr/>
        </p:nvSpPr>
        <p:spPr>
          <a:xfrm>
            <a:off x="6154858" y="3419002"/>
            <a:ext cx="1480458" cy="670263"/>
          </a:xfrm>
          <a:prstGeom prst="wedgeRoundRectCallout">
            <a:avLst>
              <a:gd name="adj1" fmla="val 46466"/>
              <a:gd name="adj2" fmla="val 207081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/>
              <a:t>3/17-</a:t>
            </a:r>
            <a:r>
              <a:rPr lang="zh-TW" altLang="en-US" sz="1600" dirty="0"/>
              <a:t>加強收購</a:t>
            </a:r>
            <a:r>
              <a:rPr lang="zh-TW" altLang="en-US" sz="1600" b="1" dirty="0">
                <a:solidFill>
                  <a:srgbClr val="FF0000"/>
                </a:solidFill>
              </a:rPr>
              <a:t>加工</a:t>
            </a:r>
            <a:r>
              <a:rPr lang="en-US" altLang="zh-TW" sz="1600" b="1" dirty="0">
                <a:solidFill>
                  <a:srgbClr val="FF0000"/>
                </a:solidFill>
              </a:rPr>
              <a:t>600</a:t>
            </a:r>
            <a:r>
              <a:rPr lang="zh-TW" altLang="en-US" sz="1600" b="1" dirty="0">
                <a:solidFill>
                  <a:srgbClr val="FF0000"/>
                </a:solidFill>
              </a:rPr>
              <a:t>公噸</a:t>
            </a:r>
          </a:p>
        </p:txBody>
      </p:sp>
      <p:sp>
        <p:nvSpPr>
          <p:cNvPr id="35" name="語音泡泡: 圓角矩形 34">
            <a:extLst>
              <a:ext uri="{FF2B5EF4-FFF2-40B4-BE49-F238E27FC236}">
                <a16:creationId xmlns:a16="http://schemas.microsoft.com/office/drawing/2014/main" id="{F0EDCE72-AE95-4D7B-B055-DFE7D0DBCF3C}"/>
              </a:ext>
            </a:extLst>
          </p:cNvPr>
          <p:cNvSpPr/>
          <p:nvPr/>
        </p:nvSpPr>
        <p:spPr>
          <a:xfrm>
            <a:off x="8028978" y="2932027"/>
            <a:ext cx="1126040" cy="1157239"/>
          </a:xfrm>
          <a:prstGeom prst="wedgeRoundRectCallout">
            <a:avLst>
              <a:gd name="adj1" fmla="val -48967"/>
              <a:gd name="adj2" fmla="val 136495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/>
              <a:t>3/26-Walmart</a:t>
            </a:r>
            <a:r>
              <a:rPr lang="zh-TW" altLang="en-US" sz="1600" dirty="0"/>
              <a:t>採購</a:t>
            </a:r>
            <a:r>
              <a:rPr lang="en-US" altLang="zh-TW" sz="1600" b="1" dirty="0">
                <a:solidFill>
                  <a:srgbClr val="FF0000"/>
                </a:solidFill>
              </a:rPr>
              <a:t>1,209</a:t>
            </a:r>
            <a:r>
              <a:rPr lang="zh-TW" altLang="en-US" sz="1600" b="1" dirty="0">
                <a:solidFill>
                  <a:srgbClr val="FF0000"/>
                </a:solidFill>
              </a:rPr>
              <a:t>公噸</a:t>
            </a:r>
          </a:p>
        </p:txBody>
      </p:sp>
      <p:sp>
        <p:nvSpPr>
          <p:cNvPr id="36" name="語音泡泡: 圓角矩形 35">
            <a:extLst>
              <a:ext uri="{FF2B5EF4-FFF2-40B4-BE49-F238E27FC236}">
                <a16:creationId xmlns:a16="http://schemas.microsoft.com/office/drawing/2014/main" id="{A812E7F4-D294-432B-A35A-3D6853D89E71}"/>
              </a:ext>
            </a:extLst>
          </p:cNvPr>
          <p:cNvSpPr/>
          <p:nvPr/>
        </p:nvSpPr>
        <p:spPr>
          <a:xfrm>
            <a:off x="6853632" y="2729863"/>
            <a:ext cx="1287834" cy="670263"/>
          </a:xfrm>
          <a:prstGeom prst="wedgeRoundRectCallout">
            <a:avLst>
              <a:gd name="adj1" fmla="val 37944"/>
              <a:gd name="adj2" fmla="val 360490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/>
              <a:t>3/25-</a:t>
            </a:r>
            <a:r>
              <a:rPr lang="zh-TW" altLang="en-US" sz="1600" dirty="0"/>
              <a:t>鴻海採購高雄鳳梨</a:t>
            </a:r>
          </a:p>
        </p:txBody>
      </p:sp>
    </p:spTree>
    <p:extLst>
      <p:ext uri="{BB962C8B-B14F-4D97-AF65-F5344CB8AC3E}">
        <p14:creationId xmlns:p14="http://schemas.microsoft.com/office/powerpoint/2010/main" val="1600993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5F2E9B20-AC65-416D-B2B2-726BB0074885}"/>
              </a:ext>
            </a:extLst>
          </p:cNvPr>
          <p:cNvGraphicFramePr>
            <a:graphicFrameLocks/>
          </p:cNvGraphicFramePr>
          <p:nvPr/>
        </p:nvGraphicFramePr>
        <p:xfrm>
          <a:off x="587738" y="1303888"/>
          <a:ext cx="11016524" cy="430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群組 27">
            <a:extLst>
              <a:ext uri="{FF2B5EF4-FFF2-40B4-BE49-F238E27FC236}">
                <a16:creationId xmlns:a16="http://schemas.microsoft.com/office/drawing/2014/main" id="{CCDFD75C-AD3C-4433-A259-170CFA8812A4}"/>
              </a:ext>
            </a:extLst>
          </p:cNvPr>
          <p:cNvGrpSpPr/>
          <p:nvPr/>
        </p:nvGrpSpPr>
        <p:grpSpPr>
          <a:xfrm>
            <a:off x="981076" y="5505450"/>
            <a:ext cx="10144124" cy="1289419"/>
            <a:chOff x="981076" y="5343525"/>
            <a:chExt cx="10144124" cy="12894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C8F0EC4-9622-4022-9DB2-A12B17B8F697}"/>
                </a:ext>
              </a:extLst>
            </p:cNvPr>
            <p:cNvSpPr txBox="1"/>
            <p:nvPr/>
          </p:nvSpPr>
          <p:spPr>
            <a:xfrm>
              <a:off x="981076" y="5612281"/>
              <a:ext cx="1127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</a:rPr>
                <a:t>交易佔比</a:t>
              </a:r>
            </a:p>
          </p:txBody>
        </p:sp>
        <p:graphicFrame>
          <p:nvGraphicFramePr>
            <p:cNvPr id="8" name="圖表 7">
              <a:extLst>
                <a:ext uri="{FF2B5EF4-FFF2-40B4-BE49-F238E27FC236}">
                  <a16:creationId xmlns:a16="http://schemas.microsoft.com/office/drawing/2014/main" id="{135E4F88-DE9B-4DB7-83D1-EA3D18A21B5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37557" y="5343525"/>
            <a:ext cx="9987643" cy="12001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EE46588-EC7D-4233-A87E-A6D9878F8D9E}"/>
                </a:ext>
              </a:extLst>
            </p:cNvPr>
            <p:cNvSpPr txBox="1"/>
            <p:nvPr/>
          </p:nvSpPr>
          <p:spPr>
            <a:xfrm>
              <a:off x="1206132" y="545839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交易佔比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3895C0D4-8541-41D5-8CCF-03F6A6339381}"/>
                </a:ext>
              </a:extLst>
            </p:cNvPr>
            <p:cNvCxnSpPr>
              <a:cxnSpLocks/>
            </p:cNvCxnSpPr>
            <p:nvPr/>
          </p:nvCxnSpPr>
          <p:spPr>
            <a:xfrm>
              <a:off x="2524125" y="6325167"/>
              <a:ext cx="607695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B9EFD6F-982E-4454-A8CD-E0AE615C2320}"/>
                </a:ext>
              </a:extLst>
            </p:cNvPr>
            <p:cNvSpPr txBox="1"/>
            <p:nvPr/>
          </p:nvSpPr>
          <p:spPr>
            <a:xfrm>
              <a:off x="4887234" y="6325167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</a:rPr>
                <a:t>32.3%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FBB7E21-E0BF-4396-BBBD-A720F5A6638C}"/>
                </a:ext>
              </a:extLst>
            </p:cNvPr>
            <p:cNvCxnSpPr>
              <a:cxnSpLocks/>
            </p:cNvCxnSpPr>
            <p:nvPr/>
          </p:nvCxnSpPr>
          <p:spPr>
            <a:xfrm>
              <a:off x="8601075" y="6325167"/>
              <a:ext cx="2209800" cy="0"/>
            </a:xfrm>
            <a:prstGeom prst="straightConnector1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DA383AC-5D33-4AB0-8708-DA5768C69AA9}"/>
                </a:ext>
              </a:extLst>
            </p:cNvPr>
            <p:cNvSpPr txBox="1"/>
            <p:nvPr/>
          </p:nvSpPr>
          <p:spPr>
            <a:xfrm>
              <a:off x="9987643" y="6276797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chemeClr val="accent4"/>
                  </a:solidFill>
                </a:rPr>
                <a:t>47.7%</a:t>
              </a:r>
              <a:endParaRPr lang="zh-TW" altLang="en-US" sz="1400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50F64C6-8075-422F-B435-67EC844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6938363" y="6430686"/>
              <a:ext cx="2767612" cy="0"/>
            </a:xfrm>
            <a:prstGeom prst="straightConnector1">
              <a:avLst/>
            </a:prstGeom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語音泡泡: 圓角矩形 22">
              <a:extLst>
                <a:ext uri="{FF2B5EF4-FFF2-40B4-BE49-F238E27FC236}">
                  <a16:creationId xmlns:a16="http://schemas.microsoft.com/office/drawing/2014/main" id="{1C2AE452-5BB4-45CB-BB4B-592D5649777E}"/>
                </a:ext>
              </a:extLst>
            </p:cNvPr>
            <p:cNvSpPr/>
            <p:nvPr/>
          </p:nvSpPr>
          <p:spPr>
            <a:xfrm>
              <a:off x="7696595" y="5440111"/>
              <a:ext cx="1069329" cy="385239"/>
            </a:xfrm>
            <a:prstGeom prst="wedgeRoundRectCallout">
              <a:avLst>
                <a:gd name="adj1" fmla="val 10591"/>
                <a:gd name="adj2" fmla="val 110043"/>
                <a:gd name="adj3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/>
                <a:t>生育回復</a:t>
              </a:r>
            </a:p>
          </p:txBody>
        </p:sp>
        <p:sp>
          <p:nvSpPr>
            <p:cNvPr id="24" name="語音泡泡: 圓角矩形 23">
              <a:extLst>
                <a:ext uri="{FF2B5EF4-FFF2-40B4-BE49-F238E27FC236}">
                  <a16:creationId xmlns:a16="http://schemas.microsoft.com/office/drawing/2014/main" id="{A6B3C38A-D9FD-458A-8937-9B7075C4A1D8}"/>
                </a:ext>
              </a:extLst>
            </p:cNvPr>
            <p:cNvSpPr/>
            <p:nvPr/>
          </p:nvSpPr>
          <p:spPr>
            <a:xfrm>
              <a:off x="5917400" y="5445877"/>
              <a:ext cx="1127867" cy="355792"/>
            </a:xfrm>
            <a:prstGeom prst="wedgeRoundRectCallout">
              <a:avLst>
                <a:gd name="adj1" fmla="val 1210"/>
                <a:gd name="adj2" fmla="val 104178"/>
                <a:gd name="adj3" fmla="val 16667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0823</a:t>
              </a:r>
              <a:r>
                <a:rPr lang="zh-TW" altLang="en-US" sz="1600" dirty="0"/>
                <a:t>水災</a:t>
              </a:r>
            </a:p>
          </p:txBody>
        </p:sp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9B682521-9A7D-4C47-A7D1-383E3F53CEA2}"/>
                </a:ext>
              </a:extLst>
            </p:cNvPr>
            <p:cNvSpPr/>
            <p:nvPr/>
          </p:nvSpPr>
          <p:spPr>
            <a:xfrm>
              <a:off x="8922405" y="5416429"/>
              <a:ext cx="1550905" cy="385240"/>
            </a:xfrm>
            <a:prstGeom prst="wedgeRoundRectCallout">
              <a:avLst>
                <a:gd name="adj1" fmla="val 539"/>
                <a:gd name="adj2" fmla="val 90481"/>
                <a:gd name="adj3" fmla="val 16667"/>
              </a:avLst>
            </a:prstGeom>
            <a:solidFill>
              <a:srgbClr val="BB8B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/>
                <a:t>暖冬加速果熟</a:t>
              </a:r>
            </a:p>
          </p:txBody>
        </p:sp>
      </p:grp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0BF56B5-B583-424A-9967-025180251FBB}"/>
              </a:ext>
            </a:extLst>
          </p:cNvPr>
          <p:cNvCxnSpPr/>
          <p:nvPr/>
        </p:nvCxnSpPr>
        <p:spPr>
          <a:xfrm>
            <a:off x="333375" y="1303888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D42D0C5-1FC3-4217-8B77-B5EB7C81D6D2}"/>
              </a:ext>
            </a:extLst>
          </p:cNvPr>
          <p:cNvSpPr txBox="1"/>
          <p:nvPr/>
        </p:nvSpPr>
        <p:spPr>
          <a:xfrm>
            <a:off x="333374" y="164606"/>
            <a:ext cx="3581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105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年迄今年</a:t>
            </a:r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月每公斤高雄市共同運銷交易均價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37.2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元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高於全台平均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29.7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元，約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7.5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元</a:t>
            </a:r>
            <a:r>
              <a:rPr lang="zh-TW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。</a:t>
            </a:r>
            <a:endParaRPr lang="zh-TW" altLang="en-US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CE76C6-E9C2-4288-9168-9C78E8E5E9FD}"/>
              </a:ext>
            </a:extLst>
          </p:cNvPr>
          <p:cNvSpPr/>
          <p:nvPr/>
        </p:nvSpPr>
        <p:spPr>
          <a:xfrm>
            <a:off x="3965545" y="106946"/>
            <a:ext cx="4279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月外銷量達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197.7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公噸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、與</a:t>
            </a:r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、</a:t>
            </a:r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月累加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215.9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公噸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相當，全年目標</a:t>
            </a:r>
            <a:r>
              <a:rPr lang="en-US" altLang="zh-TW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1,700</a:t>
            </a:r>
            <a:r>
              <a:rPr lang="zh-TW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公噸</a:t>
            </a:r>
            <a:r>
              <a:rPr lang="zh-TW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en-US" altLang="zh-TW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31" name="圖表 30">
            <a:extLst>
              <a:ext uri="{FF2B5EF4-FFF2-40B4-BE49-F238E27FC236}">
                <a16:creationId xmlns:a16="http://schemas.microsoft.com/office/drawing/2014/main" id="{9822269A-5A66-4501-A632-8C709DA8A8B3}"/>
              </a:ext>
            </a:extLst>
          </p:cNvPr>
          <p:cNvGraphicFramePr>
            <a:graphicFrameLocks/>
          </p:cNvGraphicFramePr>
          <p:nvPr/>
        </p:nvGraphicFramePr>
        <p:xfrm>
          <a:off x="8489586" y="106946"/>
          <a:ext cx="3388088" cy="1196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AE8448C-69B5-4DE8-BDFF-FC669346A4C6}"/>
              </a:ext>
            </a:extLst>
          </p:cNvPr>
          <p:cNvCxnSpPr/>
          <p:nvPr/>
        </p:nvCxnSpPr>
        <p:spPr>
          <a:xfrm flipV="1">
            <a:off x="3914774" y="164606"/>
            <a:ext cx="0" cy="113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81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6196"/>
            <a:ext cx="12284765" cy="6109022"/>
          </a:xfrm>
          <a:prstGeom prst="rect">
            <a:avLst/>
          </a:prstGeom>
          <a:solidFill>
            <a:srgbClr val="00A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09" name="Line 41161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3202" name="Group 41154"/>
          <p:cNvGrpSpPr>
            <a:grpSpLocks/>
          </p:cNvGrpSpPr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7353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4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1" name="Group 41153"/>
          <p:cNvGrpSpPr>
            <a:grpSpLocks/>
          </p:cNvGrpSpPr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7351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2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0" name="Group 41152"/>
          <p:cNvGrpSpPr>
            <a:grpSpLocks/>
          </p:cNvGrpSpPr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7349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0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9" name="Group 41151"/>
          <p:cNvGrpSpPr>
            <a:grpSpLocks/>
          </p:cNvGrpSpPr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7347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48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3157" name="Oval 41109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203" name="Group 41155"/>
          <p:cNvGrpSpPr>
            <a:grpSpLocks/>
          </p:cNvGrpSpPr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7340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1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2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3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4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5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6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6" name="Group 41148"/>
          <p:cNvGrpSpPr>
            <a:grpSpLocks/>
          </p:cNvGrpSpPr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7337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8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9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5" name="Group 41147"/>
          <p:cNvGrpSpPr>
            <a:grpSpLocks/>
          </p:cNvGrpSpPr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7244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5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6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7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8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9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0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1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2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3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4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5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6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7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8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9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0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1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2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3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4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5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6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7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8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9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0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1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2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3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4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5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6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7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8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9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0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1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2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3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4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5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6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7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8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9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0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1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2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3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4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5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6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7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8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9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0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1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2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3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4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5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6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7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8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9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0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1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2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3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4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5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6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7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8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9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0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1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2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3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4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5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6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7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8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9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0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1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2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3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4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5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6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7" name="Group 41149"/>
          <p:cNvGrpSpPr>
            <a:grpSpLocks/>
          </p:cNvGrpSpPr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7242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3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8" name="Group 41150"/>
          <p:cNvGrpSpPr>
            <a:grpSpLocks/>
          </p:cNvGrpSpPr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7238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39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0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1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4" name="Group 41156"/>
          <p:cNvGrpSpPr>
            <a:grpSpLocks/>
          </p:cNvGrpSpPr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7232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7236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7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7233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7234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5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3192" name="Group 41144"/>
          <p:cNvGrpSpPr>
            <a:grpSpLocks/>
          </p:cNvGrpSpPr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7230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31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205" name="Group 41157"/>
          <p:cNvGrpSpPr>
            <a:grpSpLocks/>
          </p:cNvGrpSpPr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7226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7228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9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7227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32907" name="Picture 30859" descr="未标题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976" name="Group 30928"/>
          <p:cNvGrpSpPr>
            <a:grpSpLocks/>
          </p:cNvGrpSpPr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721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9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0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3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2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32978" name="Group 30930"/>
          <p:cNvGrpSpPr>
            <a:grpSpLocks/>
          </p:cNvGrpSpPr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719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8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9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0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1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2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3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4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5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7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8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9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0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1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2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3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4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5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6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187" name="Rectangle 40985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041" name="Group 40993"/>
          <p:cNvGrpSpPr>
            <a:grpSpLocks/>
          </p:cNvGrpSpPr>
          <p:nvPr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7193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4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rgbClr val="F1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5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6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3042" name="Text Box 40994"/>
          <p:cNvSpPr txBox="1">
            <a:spLocks noChangeArrowheads="1"/>
          </p:cNvSpPr>
          <p:nvPr/>
        </p:nvSpPr>
        <p:spPr bwMode="auto">
          <a:xfrm>
            <a:off x="317500" y="2879726"/>
            <a:ext cx="5339747" cy="17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5333" b="1" dirty="0">
                <a:solidFill>
                  <a:schemeClr val="bg1"/>
                </a:solidFill>
                <a:ea typeface="微软雅黑" panose="020B0503020204020204" pitchFamily="34" charset="-122"/>
              </a:rPr>
              <a:t>「產業出題</a:t>
            </a:r>
            <a:endParaRPr lang="en-US" altLang="zh-TW" sz="5333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r" eaLnBrk="1" hangingPunct="1">
              <a:buClrTx/>
              <a:buFontTx/>
              <a:buNone/>
            </a:pPr>
            <a:r>
              <a:rPr lang="zh-TW" altLang="en-US" sz="5333" b="1" dirty="0">
                <a:solidFill>
                  <a:schemeClr val="bg1"/>
                </a:solidFill>
                <a:ea typeface="微软雅黑" panose="020B0503020204020204" pitchFamily="34" charset="-122"/>
              </a:rPr>
              <a:t>人才解題」</a:t>
            </a:r>
            <a:endParaRPr lang="zh-CN" altLang="en-US" sz="5333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043" name="Text Box 40995"/>
          <p:cNvSpPr txBox="1">
            <a:spLocks noChangeArrowheads="1"/>
          </p:cNvSpPr>
          <p:nvPr/>
        </p:nvSpPr>
        <p:spPr bwMode="auto">
          <a:xfrm>
            <a:off x="501652" y="515409"/>
            <a:ext cx="1281120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2133" dirty="0">
                <a:solidFill>
                  <a:srgbClr val="2A3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精準農業</a:t>
            </a:r>
            <a:endParaRPr lang="en-US" altLang="zh-CN" sz="2133" dirty="0">
              <a:solidFill>
                <a:srgbClr val="2A3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188" name="Text Box 41140"/>
          <p:cNvSpPr txBox="1">
            <a:spLocks noChangeArrowheads="1"/>
          </p:cNvSpPr>
          <p:nvPr/>
        </p:nvSpPr>
        <p:spPr bwMode="auto">
          <a:xfrm>
            <a:off x="339514" y="4656353"/>
            <a:ext cx="4945585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TW" sz="2667" dirty="0">
                <a:solidFill>
                  <a:srgbClr val="2A323B"/>
                </a:solidFill>
                <a:ea typeface="微软雅黑" panose="020B0503020204020204" pitchFamily="34" charset="-122"/>
              </a:rPr>
              <a:t>AI</a:t>
            </a:r>
            <a:r>
              <a:rPr lang="zh-TW" altLang="en-US" sz="2667" dirty="0">
                <a:solidFill>
                  <a:srgbClr val="2A323B"/>
                </a:solidFill>
                <a:ea typeface="微软雅黑" panose="020B0503020204020204" pitchFamily="34" charset="-122"/>
              </a:rPr>
              <a:t>智慧應用新世代人才培育計畫</a:t>
            </a:r>
            <a:endParaRPr lang="zh-CN" altLang="en-US" sz="2667" b="1" dirty="0">
              <a:solidFill>
                <a:srgbClr val="2A323B"/>
              </a:solidFill>
              <a:ea typeface="微软雅黑" panose="020B0503020204020204" pitchFamily="34" charset="-122"/>
            </a:endParaRPr>
          </a:p>
        </p:txBody>
      </p:sp>
      <p:sp>
        <p:nvSpPr>
          <p:cNvPr id="43207" name="Rectangle 41159"/>
          <p:cNvSpPr>
            <a:spLocks noChangeArrowheads="1"/>
          </p:cNvSpPr>
          <p:nvPr/>
        </p:nvSpPr>
        <p:spPr bwMode="auto">
          <a:xfrm>
            <a:off x="317501" y="2352676"/>
            <a:ext cx="1622560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TW" altLang="en-US" sz="3733">
                <a:solidFill>
                  <a:schemeClr val="bg1"/>
                </a:solidFill>
                <a:ea typeface="微软雅黑" panose="020B0503020204020204" pitchFamily="34" charset="-122"/>
              </a:rPr>
              <a:t>農業局</a:t>
            </a:r>
            <a:endParaRPr lang="zh-CN" altLang="en-US" sz="3733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6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431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3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431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431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4320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430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9" dur="500" spd="-100000" fill="hold"/>
                                        <p:tgtEl>
                                          <p:spTgt spid="32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101" dur="500" spd="-100000" fill="hold"/>
                                        <p:tgtEl>
                                          <p:spTgt spid="32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105" dur="500" spd="-100000" fill="hold"/>
                                        <p:tgtEl>
                                          <p:spTgt spid="32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107" dur="3000" fill="hold"/>
                                        <p:tgtEl>
                                          <p:spTgt spid="43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09" grpId="0" animBg="1"/>
      <p:bldP spid="43157" grpId="0" animBg="1"/>
      <p:bldP spid="43157" grpId="1" animBg="1"/>
      <p:bldP spid="43042" grpId="0"/>
      <p:bldP spid="43043" grpId="0"/>
      <p:bldP spid="43188" grpId="0"/>
      <p:bldP spid="4320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43">
            <a:extLst>
              <a:ext uri="{FF2B5EF4-FFF2-40B4-BE49-F238E27FC236}">
                <a16:creationId xmlns:a16="http://schemas.microsoft.com/office/drawing/2014/main" id="{E5C82AEB-69D0-42EA-BBFD-EEDB9335E1AE}"/>
              </a:ext>
            </a:extLst>
          </p:cNvPr>
          <p:cNvSpPr txBox="1"/>
          <p:nvPr/>
        </p:nvSpPr>
        <p:spPr>
          <a:xfrm>
            <a:off x="5147063" y="2404865"/>
            <a:ext cx="625492" cy="769441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algn="ctr"/>
            <a:r>
              <a:rPr lang="id-ID" sz="5867" spc="-4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14" name="TextBox 44">
            <a:extLst>
              <a:ext uri="{FF2B5EF4-FFF2-40B4-BE49-F238E27FC236}">
                <a16:creationId xmlns:a16="http://schemas.microsoft.com/office/drawing/2014/main" id="{59A34796-AF46-403E-9181-306BC813E260}"/>
              </a:ext>
            </a:extLst>
          </p:cNvPr>
          <p:cNvSpPr txBox="1"/>
          <p:nvPr/>
        </p:nvSpPr>
        <p:spPr>
          <a:xfrm>
            <a:off x="5112598" y="3846473"/>
            <a:ext cx="694421" cy="769441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algn="ctr"/>
            <a:r>
              <a:rPr lang="id-ID" sz="5867" spc="-400" dirty="0">
                <a:solidFill>
                  <a:schemeClr val="accent4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16" name="TextBox 46">
            <a:extLst>
              <a:ext uri="{FF2B5EF4-FFF2-40B4-BE49-F238E27FC236}">
                <a16:creationId xmlns:a16="http://schemas.microsoft.com/office/drawing/2014/main" id="{8B527EB3-B4B6-43A8-81E5-50C2E5FA0DAC}"/>
              </a:ext>
            </a:extLst>
          </p:cNvPr>
          <p:cNvSpPr txBox="1"/>
          <p:nvPr/>
        </p:nvSpPr>
        <p:spPr>
          <a:xfrm>
            <a:off x="8183016" y="2404865"/>
            <a:ext cx="692817" cy="769441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algn="ctr"/>
            <a:r>
              <a:rPr lang="id-ID" sz="5867" spc="-400" dirty="0">
                <a:solidFill>
                  <a:schemeClr val="accent6"/>
                </a:solidFill>
                <a:latin typeface="Impact" panose="020B0806030902050204" pitchFamily="34" charset="0"/>
              </a:rPr>
              <a:t>0</a:t>
            </a:r>
            <a:r>
              <a:rPr lang="en-US" sz="5867" spc="-400" dirty="0">
                <a:solidFill>
                  <a:schemeClr val="accent6"/>
                </a:solidFill>
                <a:latin typeface="Impact" panose="020B0806030902050204" pitchFamily="34" charset="0"/>
              </a:rPr>
              <a:t>3</a:t>
            </a:r>
            <a:endParaRPr lang="id-ID" sz="5867" spc="-400" dirty="0">
              <a:solidFill>
                <a:schemeClr val="accent6"/>
              </a:solidFill>
              <a:latin typeface="Impact" panose="020B0806030902050204" pitchFamily="34" charset="0"/>
            </a:endParaRPr>
          </a:p>
        </p:txBody>
      </p:sp>
      <p:sp>
        <p:nvSpPr>
          <p:cNvPr id="117" name="TextBox 47">
            <a:extLst>
              <a:ext uri="{FF2B5EF4-FFF2-40B4-BE49-F238E27FC236}">
                <a16:creationId xmlns:a16="http://schemas.microsoft.com/office/drawing/2014/main" id="{80B26321-924F-458C-964E-E434D17276D1}"/>
              </a:ext>
            </a:extLst>
          </p:cNvPr>
          <p:cNvSpPr txBox="1"/>
          <p:nvPr/>
        </p:nvSpPr>
        <p:spPr>
          <a:xfrm>
            <a:off x="8172596" y="3846473"/>
            <a:ext cx="713657" cy="769441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algn="ctr"/>
            <a:r>
              <a:rPr lang="id-ID" sz="5867" spc="-400" dirty="0">
                <a:solidFill>
                  <a:schemeClr val="accent5"/>
                </a:solidFill>
                <a:latin typeface="Impact" panose="020B0806030902050204" pitchFamily="34" charset="0"/>
              </a:rPr>
              <a:t>0</a:t>
            </a:r>
            <a:r>
              <a:rPr lang="en-US" sz="5867" spc="-400" dirty="0">
                <a:solidFill>
                  <a:schemeClr val="accent5"/>
                </a:solidFill>
                <a:latin typeface="Impact" panose="020B0806030902050204" pitchFamily="34" charset="0"/>
              </a:rPr>
              <a:t>4</a:t>
            </a:r>
            <a:endParaRPr lang="id-ID" sz="5867" spc="-400" dirty="0">
              <a:solidFill>
                <a:schemeClr val="accent5"/>
              </a:solidFill>
              <a:latin typeface="Impact" panose="020B0806030902050204" pitchFamily="34" charset="0"/>
            </a:endParaRPr>
          </a:p>
        </p:txBody>
      </p:sp>
      <p:grpSp>
        <p:nvGrpSpPr>
          <p:cNvPr id="119" name="Group 57">
            <a:extLst>
              <a:ext uri="{FF2B5EF4-FFF2-40B4-BE49-F238E27FC236}">
                <a16:creationId xmlns:a16="http://schemas.microsoft.com/office/drawing/2014/main" id="{05BAADB1-5B6E-4B2B-9DCF-580960475930}"/>
              </a:ext>
            </a:extLst>
          </p:cNvPr>
          <p:cNvGrpSpPr/>
          <p:nvPr/>
        </p:nvGrpSpPr>
        <p:grpSpPr>
          <a:xfrm>
            <a:off x="5903980" y="2500159"/>
            <a:ext cx="2294929" cy="1076523"/>
            <a:chOff x="719668" y="1675964"/>
            <a:chExt cx="2501622" cy="1076522"/>
          </a:xfrm>
        </p:grpSpPr>
        <p:sp>
          <p:nvSpPr>
            <p:cNvPr id="135" name="TextBox 58">
              <a:extLst>
                <a:ext uri="{FF2B5EF4-FFF2-40B4-BE49-F238E27FC236}">
                  <a16:creationId xmlns:a16="http://schemas.microsoft.com/office/drawing/2014/main" id="{303EE45C-AD8E-4857-AC5C-9C2AEAB29EED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種植登記</a:t>
              </a:r>
              <a:endParaRPr lang="zh-CN" altLang="en-US" sz="24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TextBox 59">
              <a:extLst>
                <a:ext uri="{FF2B5EF4-FFF2-40B4-BE49-F238E27FC236}">
                  <a16:creationId xmlns:a16="http://schemas.microsoft.com/office/drawing/2014/main" id="{6274B5AB-4C89-4BBB-80C6-CA000BFD4863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77500" lnSpcReduction="20000"/>
            </a:bodyPr>
            <a:lstStyle/>
            <a:p>
              <a:pPr defTabSz="1219139">
                <a:lnSpc>
                  <a:spcPct val="120000"/>
                </a:lnSpc>
              </a:pPr>
              <a:r>
                <a:rPr lang="zh-TW" altLang="en-US" sz="1500" dirty="0">
                  <a:ea typeface="微软雅黑" panose="020B0503020204020204" pitchFamily="34" charset="-122"/>
                </a:rPr>
                <a:t>鼓勵農民線上種植登記，並提供產銷預測模型作為誘因；農民提供</a:t>
              </a:r>
              <a:r>
                <a:rPr lang="zh-TW" altLang="en-US" sz="1400" dirty="0">
                  <a:ea typeface="微软雅黑" panose="020B0503020204020204" pitchFamily="34" charset="-122"/>
                </a:rPr>
                <a:t>長期作之種植、開花、收穫；短期作之種植、收穫</a:t>
              </a:r>
              <a:endParaRPr lang="en-US" altLang="zh-TW" sz="15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Group 60">
            <a:extLst>
              <a:ext uri="{FF2B5EF4-FFF2-40B4-BE49-F238E27FC236}">
                <a16:creationId xmlns:a16="http://schemas.microsoft.com/office/drawing/2014/main" id="{E0155E41-8871-4728-91E7-7FEEF3DD50FF}"/>
              </a:ext>
            </a:extLst>
          </p:cNvPr>
          <p:cNvGrpSpPr/>
          <p:nvPr/>
        </p:nvGrpSpPr>
        <p:grpSpPr>
          <a:xfrm>
            <a:off x="5903980" y="3905856"/>
            <a:ext cx="2294929" cy="1076523"/>
            <a:chOff x="719668" y="1675964"/>
            <a:chExt cx="2501622" cy="1076522"/>
          </a:xfrm>
        </p:grpSpPr>
        <p:sp>
          <p:nvSpPr>
            <p:cNvPr id="133" name="TextBox 61">
              <a:extLst>
                <a:ext uri="{FF2B5EF4-FFF2-40B4-BE49-F238E27FC236}">
                  <a16:creationId xmlns:a16="http://schemas.microsoft.com/office/drawing/2014/main" id="{71E0D9CE-2CF7-42CE-9089-72829608A823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accent4"/>
                  </a:solidFill>
                  <a:ea typeface="微软雅黑" panose="020B0503020204020204" pitchFamily="34" charset="-122"/>
                </a:rPr>
                <a:t>作物屬性彙整</a:t>
              </a:r>
              <a:endParaRPr lang="zh-CN" altLang="en-US" sz="2400" b="1" dirty="0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TextBox 62">
              <a:extLst>
                <a:ext uri="{FF2B5EF4-FFF2-40B4-BE49-F238E27FC236}">
                  <a16:creationId xmlns:a16="http://schemas.microsoft.com/office/drawing/2014/main" id="{65F50AEB-2D2F-480E-9E8E-EB4A77644C91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/>
            </a:bodyPr>
            <a:lstStyle/>
            <a:p>
              <a:pPr defTabSz="1219139">
                <a:lnSpc>
                  <a:spcPct val="120000"/>
                </a:lnSpc>
              </a:pPr>
              <a:r>
                <a:rPr lang="zh-TW" altLang="en-US" sz="1500" dirty="0">
                  <a:ea typeface="微软雅黑" panose="020B0503020204020204" pitchFamily="34" charset="-122"/>
                </a:rPr>
                <a:t>將作物依長短期作、替代性進行分類分群</a:t>
              </a:r>
            </a:p>
          </p:txBody>
        </p:sp>
      </p:grpSp>
      <p:grpSp>
        <p:nvGrpSpPr>
          <p:cNvPr id="122" name="Group 66">
            <a:extLst>
              <a:ext uri="{FF2B5EF4-FFF2-40B4-BE49-F238E27FC236}">
                <a16:creationId xmlns:a16="http://schemas.microsoft.com/office/drawing/2014/main" id="{CA669F25-1610-4797-B681-E3FCD3A3C179}"/>
              </a:ext>
            </a:extLst>
          </p:cNvPr>
          <p:cNvGrpSpPr/>
          <p:nvPr/>
        </p:nvGrpSpPr>
        <p:grpSpPr>
          <a:xfrm>
            <a:off x="8928316" y="2500159"/>
            <a:ext cx="2294929" cy="1076523"/>
            <a:chOff x="719668" y="1675964"/>
            <a:chExt cx="2501622" cy="1076522"/>
          </a:xfrm>
        </p:grpSpPr>
        <p:sp>
          <p:nvSpPr>
            <p:cNvPr id="129" name="TextBox 67">
              <a:extLst>
                <a:ext uri="{FF2B5EF4-FFF2-40B4-BE49-F238E27FC236}">
                  <a16:creationId xmlns:a16="http://schemas.microsoft.com/office/drawing/2014/main" id="{F0C211D1-BB91-4AA4-850A-618F29D1BC0F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accent6"/>
                  </a:solidFill>
                  <a:ea typeface="微软雅黑" panose="020B0503020204020204" pitchFamily="34" charset="-122"/>
                </a:rPr>
                <a:t>價量預測模型</a:t>
              </a:r>
              <a:endParaRPr lang="zh-CN" altLang="en-US" sz="2400" b="1" dirty="0">
                <a:solidFill>
                  <a:schemeClr val="accent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0" name="TextBox 68">
              <a:extLst>
                <a:ext uri="{FF2B5EF4-FFF2-40B4-BE49-F238E27FC236}">
                  <a16:creationId xmlns:a16="http://schemas.microsoft.com/office/drawing/2014/main" id="{BFF10583-2505-4213-A288-BB7EA55A7A2E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fontScale="92500" lnSpcReduction="20000"/>
            </a:bodyPr>
            <a:lstStyle/>
            <a:p>
              <a:pPr defTabSz="1219139">
                <a:lnSpc>
                  <a:spcPct val="120000"/>
                </a:lnSpc>
              </a:pPr>
              <a:r>
                <a:rPr lang="zh-TW" altLang="en-US" sz="1600" dirty="0">
                  <a:ea typeface="微软雅黑" panose="020B0503020204020204" pitchFamily="34" charset="-122"/>
                </a:rPr>
                <a:t>建立</a:t>
              </a:r>
              <a:r>
                <a:rPr lang="en-US" altLang="zh-TW" sz="1600" dirty="0">
                  <a:ea typeface="微软雅黑" panose="020B0503020204020204" pitchFamily="34" charset="-122"/>
                </a:rPr>
                <a:t>3</a:t>
              </a:r>
              <a:r>
                <a:rPr lang="zh-TW" altLang="en-US" sz="1600" dirty="0">
                  <a:ea typeface="微软雅黑" panose="020B0503020204020204" pitchFamily="34" charset="-122"/>
                </a:rPr>
                <a:t>個月之價量預測模型，長期作為開花後；短期作為種植後之收穫時之價量預測</a:t>
              </a:r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Group 69">
            <a:extLst>
              <a:ext uri="{FF2B5EF4-FFF2-40B4-BE49-F238E27FC236}">
                <a16:creationId xmlns:a16="http://schemas.microsoft.com/office/drawing/2014/main" id="{3F414CA8-B87F-40AC-80C8-5D065B5A49B0}"/>
              </a:ext>
            </a:extLst>
          </p:cNvPr>
          <p:cNvGrpSpPr/>
          <p:nvPr/>
        </p:nvGrpSpPr>
        <p:grpSpPr>
          <a:xfrm>
            <a:off x="8928316" y="3905856"/>
            <a:ext cx="2294929" cy="1076523"/>
            <a:chOff x="719668" y="1675964"/>
            <a:chExt cx="2501622" cy="1076522"/>
          </a:xfrm>
        </p:grpSpPr>
        <p:sp>
          <p:nvSpPr>
            <p:cNvPr id="127" name="TextBox 70">
              <a:extLst>
                <a:ext uri="{FF2B5EF4-FFF2-40B4-BE49-F238E27FC236}">
                  <a16:creationId xmlns:a16="http://schemas.microsoft.com/office/drawing/2014/main" id="{F9900CFE-5E82-449A-BAEE-C3183D19BFC7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1675964"/>
              <a:ext cx="2501622" cy="362031"/>
            </a:xfrm>
            <a:prstGeom prst="rect">
              <a:avLst/>
            </a:prstGeom>
          </p:spPr>
          <p:txBody>
            <a:bodyPr vert="horz" wrap="none" lIns="0" tIns="0" rIns="0" bIns="0" anchor="ctr" anchorCtr="0">
              <a:normAutofit lnSpcReduction="10000"/>
            </a:bodyPr>
            <a:lstStyle/>
            <a:p>
              <a:pPr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accent5"/>
                  </a:solidFill>
                  <a:ea typeface="微软雅黑" panose="020B0503020204020204" pitchFamily="34" charset="-122"/>
                </a:rPr>
                <a:t>最適作物推薦</a:t>
              </a:r>
              <a:endParaRPr lang="zh-CN" altLang="en-US" sz="2400" b="1" dirty="0">
                <a:solidFill>
                  <a:schemeClr val="accent5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8" name="TextBox 71">
              <a:extLst>
                <a:ext uri="{FF2B5EF4-FFF2-40B4-BE49-F238E27FC236}">
                  <a16:creationId xmlns:a16="http://schemas.microsoft.com/office/drawing/2014/main" id="{930C9BA4-22EF-49D9-BE93-03F581D9FF40}"/>
                </a:ext>
              </a:extLst>
            </p:cNvPr>
            <p:cNvSpPr txBox="1">
              <a:spLocks/>
            </p:cNvSpPr>
            <p:nvPr/>
          </p:nvSpPr>
          <p:spPr>
            <a:xfrm>
              <a:off x="719668" y="2037995"/>
              <a:ext cx="2501622" cy="714491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/>
            </a:bodyPr>
            <a:lstStyle/>
            <a:p>
              <a:pPr defTabSz="1219139">
                <a:lnSpc>
                  <a:spcPct val="120000"/>
                </a:lnSpc>
              </a:pPr>
              <a:r>
                <a:rPr lang="zh-TW" altLang="en-US" sz="1500" dirty="0">
                  <a:ea typeface="微软雅黑" panose="020B0503020204020204" pitchFamily="34" charset="-122"/>
                </a:rPr>
                <a:t>依替代性於種植時提供不同選擇</a:t>
              </a:r>
              <a:endParaRPr lang="zh-CN" altLang="en-US" sz="15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75">
            <a:extLst>
              <a:ext uri="{FF2B5EF4-FFF2-40B4-BE49-F238E27FC236}">
                <a16:creationId xmlns:a16="http://schemas.microsoft.com/office/drawing/2014/main" id="{60A838E8-BE13-4897-B9D5-33A082ADAAAC}"/>
              </a:ext>
            </a:extLst>
          </p:cNvPr>
          <p:cNvGrpSpPr/>
          <p:nvPr/>
        </p:nvGrpSpPr>
        <p:grpSpPr>
          <a:xfrm>
            <a:off x="632843" y="1940658"/>
            <a:ext cx="3660875" cy="4917341"/>
            <a:chOff x="4265562" y="1940657"/>
            <a:chExt cx="3660875" cy="4917341"/>
          </a:xfrm>
        </p:grpSpPr>
        <p:grpSp>
          <p:nvGrpSpPr>
            <p:cNvPr id="6" name="Group 76">
              <a:extLst>
                <a:ext uri="{FF2B5EF4-FFF2-40B4-BE49-F238E27FC236}">
                  <a16:creationId xmlns:a16="http://schemas.microsoft.com/office/drawing/2014/main" id="{4B41A351-1C8B-4FBB-AADE-61FF0935EE24}"/>
                </a:ext>
              </a:extLst>
            </p:cNvPr>
            <p:cNvGrpSpPr/>
            <p:nvPr/>
          </p:nvGrpSpPr>
          <p:grpSpPr>
            <a:xfrm>
              <a:off x="4265562" y="1940657"/>
              <a:ext cx="3660875" cy="3121872"/>
              <a:chOff x="4265562" y="1940657"/>
              <a:chExt cx="3660875" cy="3121872"/>
            </a:xfrm>
          </p:grpSpPr>
          <p:sp>
            <p:nvSpPr>
              <p:cNvPr id="22" name="Freeform: Shape 92">
                <a:extLst>
                  <a:ext uri="{FF2B5EF4-FFF2-40B4-BE49-F238E27FC236}">
                    <a16:creationId xmlns:a16="http://schemas.microsoft.com/office/drawing/2014/main" id="{B487F70B-1C5C-4FC6-A2A0-447F3F7BC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885" y="3828974"/>
                <a:ext cx="567942" cy="832017"/>
              </a:xfrm>
              <a:custGeom>
                <a:avLst/>
                <a:gdLst>
                  <a:gd name="T0" fmla="*/ 351 w 351"/>
                  <a:gd name="T1" fmla="*/ 514 h 514"/>
                  <a:gd name="T2" fmla="*/ 351 w 351"/>
                  <a:gd name="T3" fmla="*/ 316 h 514"/>
                  <a:gd name="T4" fmla="*/ 286 w 351"/>
                  <a:gd name="T5" fmla="*/ 257 h 514"/>
                  <a:gd name="T6" fmla="*/ 66 w 351"/>
                  <a:gd name="T7" fmla="*/ 257 h 514"/>
                  <a:gd name="T8" fmla="*/ 0 w 351"/>
                  <a:gd name="T9" fmla="*/ 199 h 514"/>
                  <a:gd name="T10" fmla="*/ 0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351" y="514"/>
                    </a:moveTo>
                    <a:cubicBezTo>
                      <a:pt x="351" y="316"/>
                      <a:pt x="351" y="316"/>
                      <a:pt x="351" y="316"/>
                    </a:cubicBezTo>
                    <a:cubicBezTo>
                      <a:pt x="351" y="283"/>
                      <a:pt x="322" y="257"/>
                      <a:pt x="286" y="257"/>
                    </a:cubicBezTo>
                    <a:cubicBezTo>
                      <a:pt x="66" y="257"/>
                      <a:pt x="66" y="257"/>
                      <a:pt x="66" y="257"/>
                    </a:cubicBezTo>
                    <a:cubicBezTo>
                      <a:pt x="30" y="257"/>
                      <a:pt x="0" y="231"/>
                      <a:pt x="0" y="19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3" name="Freeform: Shape 93">
                <a:extLst>
                  <a:ext uri="{FF2B5EF4-FFF2-40B4-BE49-F238E27FC236}">
                    <a16:creationId xmlns:a16="http://schemas.microsoft.com/office/drawing/2014/main" id="{0B41BA89-A009-440E-AC14-D822A557E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351" y="3828974"/>
                <a:ext cx="567942" cy="832017"/>
              </a:xfrm>
              <a:custGeom>
                <a:avLst/>
                <a:gdLst>
                  <a:gd name="T0" fmla="*/ 0 w 351"/>
                  <a:gd name="T1" fmla="*/ 514 h 514"/>
                  <a:gd name="T2" fmla="*/ 0 w 351"/>
                  <a:gd name="T3" fmla="*/ 316 h 514"/>
                  <a:gd name="T4" fmla="*/ 65 w 351"/>
                  <a:gd name="T5" fmla="*/ 257 h 514"/>
                  <a:gd name="T6" fmla="*/ 285 w 351"/>
                  <a:gd name="T7" fmla="*/ 257 h 514"/>
                  <a:gd name="T8" fmla="*/ 351 w 351"/>
                  <a:gd name="T9" fmla="*/ 199 h 514"/>
                  <a:gd name="T10" fmla="*/ 351 w 351"/>
                  <a:gd name="T1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514">
                    <a:moveTo>
                      <a:pt x="0" y="514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0" y="283"/>
                      <a:pt x="29" y="257"/>
                      <a:pt x="65" y="257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21" y="257"/>
                      <a:pt x="351" y="231"/>
                      <a:pt x="351" y="199"/>
                    </a:cubicBezTo>
                    <a:cubicBezTo>
                      <a:pt x="351" y="0"/>
                      <a:pt x="351" y="0"/>
                      <a:pt x="351" y="0"/>
                    </a:cubicBezTo>
                  </a:path>
                </a:pathLst>
              </a:custGeom>
              <a:noFill/>
              <a:ln w="41275" cap="flat">
                <a:solidFill>
                  <a:srgbClr val="5895C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4" name="Freeform: Shape 94">
                <a:extLst>
                  <a:ext uri="{FF2B5EF4-FFF2-40B4-BE49-F238E27FC236}">
                    <a16:creationId xmlns:a16="http://schemas.microsoft.com/office/drawing/2014/main" id="{44DE1E25-B9BD-4782-890A-ADCF5559E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7101" y="2976458"/>
                <a:ext cx="381040" cy="555884"/>
              </a:xfrm>
              <a:custGeom>
                <a:avLst/>
                <a:gdLst>
                  <a:gd name="T0" fmla="*/ 235 w 235"/>
                  <a:gd name="T1" fmla="*/ 344 h 344"/>
                  <a:gd name="T2" fmla="*/ 235 w 235"/>
                  <a:gd name="T3" fmla="*/ 211 h 344"/>
                  <a:gd name="T4" fmla="*/ 191 w 235"/>
                  <a:gd name="T5" fmla="*/ 172 h 344"/>
                  <a:gd name="T6" fmla="*/ 44 w 235"/>
                  <a:gd name="T7" fmla="*/ 172 h 344"/>
                  <a:gd name="T8" fmla="*/ 0 w 235"/>
                  <a:gd name="T9" fmla="*/ 133 h 344"/>
                  <a:gd name="T10" fmla="*/ 0 w 235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4">
                    <a:moveTo>
                      <a:pt x="235" y="344"/>
                    </a:move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189"/>
                      <a:pt x="215" y="172"/>
                      <a:pt x="191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20" y="172"/>
                      <a:pt x="0" y="154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4127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5" name="Freeform: Shape 95">
                <a:extLst>
                  <a:ext uri="{FF2B5EF4-FFF2-40B4-BE49-F238E27FC236}">
                    <a16:creationId xmlns:a16="http://schemas.microsoft.com/office/drawing/2014/main" id="{5E1C2443-7B12-4515-B28E-F1DE4BA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3297" y="3323735"/>
                <a:ext cx="378628" cy="557090"/>
              </a:xfrm>
              <a:custGeom>
                <a:avLst/>
                <a:gdLst>
                  <a:gd name="T0" fmla="*/ 0 w 234"/>
                  <a:gd name="T1" fmla="*/ 344 h 344"/>
                  <a:gd name="T2" fmla="*/ 0 w 234"/>
                  <a:gd name="T3" fmla="*/ 211 h 344"/>
                  <a:gd name="T4" fmla="*/ 43 w 234"/>
                  <a:gd name="T5" fmla="*/ 172 h 344"/>
                  <a:gd name="T6" fmla="*/ 191 w 234"/>
                  <a:gd name="T7" fmla="*/ 172 h 344"/>
                  <a:gd name="T8" fmla="*/ 234 w 234"/>
                  <a:gd name="T9" fmla="*/ 133 h 344"/>
                  <a:gd name="T10" fmla="*/ 234 w 234"/>
                  <a:gd name="T11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44">
                    <a:moveTo>
                      <a:pt x="0" y="344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190"/>
                      <a:pt x="19" y="172"/>
                      <a:pt x="43" y="172"/>
                    </a:cubicBezTo>
                    <a:cubicBezTo>
                      <a:pt x="191" y="172"/>
                      <a:pt x="191" y="172"/>
                      <a:pt x="191" y="172"/>
                    </a:cubicBezTo>
                    <a:cubicBezTo>
                      <a:pt x="215" y="172"/>
                      <a:pt x="234" y="154"/>
                      <a:pt x="234" y="133"/>
                    </a:cubicBezTo>
                    <a:cubicBezTo>
                      <a:pt x="234" y="0"/>
                      <a:pt x="234" y="0"/>
                      <a:pt x="234" y="0"/>
                    </a:cubicBezTo>
                  </a:path>
                </a:pathLst>
              </a:cu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Freeform: Shape 96">
                <a:extLst>
                  <a:ext uri="{FF2B5EF4-FFF2-40B4-BE49-F238E27FC236}">
                    <a16:creationId xmlns:a16="http://schemas.microsoft.com/office/drawing/2014/main" id="{279B8F52-7652-49C9-BCD2-44D4B873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5127" y="2197497"/>
                <a:ext cx="379834" cy="555884"/>
              </a:xfrm>
              <a:custGeom>
                <a:avLst/>
                <a:gdLst>
                  <a:gd name="T0" fmla="*/ 0 w 235"/>
                  <a:gd name="T1" fmla="*/ 343 h 343"/>
                  <a:gd name="T2" fmla="*/ 0 w 235"/>
                  <a:gd name="T3" fmla="*/ 210 h 343"/>
                  <a:gd name="T4" fmla="*/ 44 w 235"/>
                  <a:gd name="T5" fmla="*/ 171 h 343"/>
                  <a:gd name="T6" fmla="*/ 191 w 235"/>
                  <a:gd name="T7" fmla="*/ 171 h 343"/>
                  <a:gd name="T8" fmla="*/ 235 w 235"/>
                  <a:gd name="T9" fmla="*/ 132 h 343"/>
                  <a:gd name="T10" fmla="*/ 235 w 235"/>
                  <a:gd name="T11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43">
                    <a:moveTo>
                      <a:pt x="0" y="343"/>
                    </a:move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89"/>
                      <a:pt x="20" y="171"/>
                      <a:pt x="44" y="171"/>
                    </a:cubicBezTo>
                    <a:cubicBezTo>
                      <a:pt x="191" y="171"/>
                      <a:pt x="191" y="171"/>
                      <a:pt x="191" y="171"/>
                    </a:cubicBezTo>
                    <a:cubicBezTo>
                      <a:pt x="215" y="171"/>
                      <a:pt x="235" y="154"/>
                      <a:pt x="235" y="132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noFill/>
              <a:ln w="4127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7" name="Straight Connector 97">
                <a:extLst>
                  <a:ext uri="{FF2B5EF4-FFF2-40B4-BE49-F238E27FC236}">
                    <a16:creationId xmlns:a16="http://schemas.microsoft.com/office/drawing/2014/main" id="{2B19336E-87F3-434D-B6D3-AC8FA2C1A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295" y="3655335"/>
                <a:ext cx="0" cy="1407194"/>
              </a:xfrm>
              <a:prstGeom prst="line">
                <a:avLst/>
              </a:prstGeom>
              <a:noFill/>
              <a:ln w="4127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Freeform: Shape 98">
                <a:extLst>
                  <a:ext uri="{FF2B5EF4-FFF2-40B4-BE49-F238E27FC236}">
                    <a16:creationId xmlns:a16="http://schemas.microsoft.com/office/drawing/2014/main" id="{839E6D11-52AF-4796-9DF3-C4828BC73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070" y="2357871"/>
                <a:ext cx="1583244" cy="1002038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2 h 619"/>
                  <a:gd name="T4" fmla="*/ 781 w 978"/>
                  <a:gd name="T5" fmla="*/ 225 h 619"/>
                  <a:gd name="T6" fmla="*/ 764 w 978"/>
                  <a:gd name="T7" fmla="*/ 226 h 619"/>
                  <a:gd name="T8" fmla="*/ 498 w 978"/>
                  <a:gd name="T9" fmla="*/ 0 h 619"/>
                  <a:gd name="T10" fmla="*/ 231 w 978"/>
                  <a:gd name="T11" fmla="*/ 228 h 619"/>
                  <a:gd name="T12" fmla="*/ 197 w 978"/>
                  <a:gd name="T13" fmla="*/ 225 h 619"/>
                  <a:gd name="T14" fmla="*/ 0 w 978"/>
                  <a:gd name="T15" fmla="*/ 422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2"/>
                    </a:cubicBezTo>
                    <a:cubicBezTo>
                      <a:pt x="978" y="313"/>
                      <a:pt x="890" y="225"/>
                      <a:pt x="781" y="225"/>
                    </a:cubicBezTo>
                    <a:cubicBezTo>
                      <a:pt x="775" y="225"/>
                      <a:pt x="770" y="226"/>
                      <a:pt x="764" y="226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8"/>
                    </a:cubicBezTo>
                    <a:cubicBezTo>
                      <a:pt x="220" y="226"/>
                      <a:pt x="208" y="225"/>
                      <a:pt x="197" y="225"/>
                    </a:cubicBezTo>
                    <a:cubicBezTo>
                      <a:pt x="88" y="225"/>
                      <a:pt x="0" y="313"/>
                      <a:pt x="0" y="422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Freeform: Shape 99">
                <a:extLst>
                  <a:ext uri="{FF2B5EF4-FFF2-40B4-BE49-F238E27FC236}">
                    <a16:creationId xmlns:a16="http://schemas.microsoft.com/office/drawing/2014/main" id="{FC0C2FC8-5886-44F8-A5B1-85FF87955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752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8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6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8" y="0"/>
                    </a:cubicBezTo>
                    <a:cubicBezTo>
                      <a:pt x="363" y="0"/>
                      <a:pt x="251" y="99"/>
                      <a:pt x="231" y="229"/>
                    </a:cubicBezTo>
                    <a:cubicBezTo>
                      <a:pt x="220" y="227"/>
                      <a:pt x="209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DE643AA3-0FB3-4320-B1D6-2B6EA43B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388" y="2994545"/>
                <a:ext cx="1583244" cy="1000832"/>
              </a:xfrm>
              <a:custGeom>
                <a:avLst/>
                <a:gdLst>
                  <a:gd name="T0" fmla="*/ 781 w 978"/>
                  <a:gd name="T1" fmla="*/ 619 h 619"/>
                  <a:gd name="T2" fmla="*/ 978 w 978"/>
                  <a:gd name="T3" fmla="*/ 423 h 619"/>
                  <a:gd name="T4" fmla="*/ 781 w 978"/>
                  <a:gd name="T5" fmla="*/ 226 h 619"/>
                  <a:gd name="T6" fmla="*/ 764 w 978"/>
                  <a:gd name="T7" fmla="*/ 227 h 619"/>
                  <a:gd name="T8" fmla="*/ 497 w 978"/>
                  <a:gd name="T9" fmla="*/ 0 h 619"/>
                  <a:gd name="T10" fmla="*/ 231 w 978"/>
                  <a:gd name="T11" fmla="*/ 229 h 619"/>
                  <a:gd name="T12" fmla="*/ 197 w 978"/>
                  <a:gd name="T13" fmla="*/ 226 h 619"/>
                  <a:gd name="T14" fmla="*/ 0 w 978"/>
                  <a:gd name="T15" fmla="*/ 423 h 619"/>
                  <a:gd name="T16" fmla="*/ 197 w 978"/>
                  <a:gd name="T17" fmla="*/ 619 h 619"/>
                  <a:gd name="T18" fmla="*/ 781 w 978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8" h="619">
                    <a:moveTo>
                      <a:pt x="781" y="619"/>
                    </a:moveTo>
                    <a:cubicBezTo>
                      <a:pt x="890" y="619"/>
                      <a:pt x="978" y="531"/>
                      <a:pt x="978" y="423"/>
                    </a:cubicBezTo>
                    <a:cubicBezTo>
                      <a:pt x="978" y="314"/>
                      <a:pt x="890" y="226"/>
                      <a:pt x="781" y="226"/>
                    </a:cubicBezTo>
                    <a:cubicBezTo>
                      <a:pt x="775" y="226"/>
                      <a:pt x="770" y="226"/>
                      <a:pt x="764" y="227"/>
                    </a:cubicBezTo>
                    <a:cubicBezTo>
                      <a:pt x="743" y="98"/>
                      <a:pt x="632" y="0"/>
                      <a:pt x="497" y="0"/>
                    </a:cubicBezTo>
                    <a:cubicBezTo>
                      <a:pt x="362" y="0"/>
                      <a:pt x="251" y="99"/>
                      <a:pt x="231" y="229"/>
                    </a:cubicBezTo>
                    <a:cubicBezTo>
                      <a:pt x="220" y="227"/>
                      <a:pt x="208" y="226"/>
                      <a:pt x="197" y="226"/>
                    </a:cubicBezTo>
                    <a:cubicBezTo>
                      <a:pt x="88" y="226"/>
                      <a:pt x="0" y="314"/>
                      <a:pt x="0" y="423"/>
                    </a:cubicBezTo>
                    <a:cubicBezTo>
                      <a:pt x="0" y="531"/>
                      <a:pt x="88" y="619"/>
                      <a:pt x="197" y="619"/>
                    </a:cubicBezTo>
                    <a:lnTo>
                      <a:pt x="781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1" name="Oval 101">
                <a:extLst>
                  <a:ext uri="{FF2B5EF4-FFF2-40B4-BE49-F238E27FC236}">
                    <a16:creationId xmlns:a16="http://schemas.microsoft.com/office/drawing/2014/main" id="{8C8AE2ED-FE83-4307-A598-17B0DF0E5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311" y="3343028"/>
                <a:ext cx="654761" cy="6523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2" name="Freeform: Shape 102">
                <a:extLst>
                  <a:ext uri="{FF2B5EF4-FFF2-40B4-BE49-F238E27FC236}">
                    <a16:creationId xmlns:a16="http://schemas.microsoft.com/office/drawing/2014/main" id="{DB52641C-2A85-4280-BDAC-52E397B2A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3235" y="2934254"/>
                <a:ext cx="618587" cy="389480"/>
              </a:xfrm>
              <a:custGeom>
                <a:avLst/>
                <a:gdLst>
                  <a:gd name="T0" fmla="*/ 305 w 382"/>
                  <a:gd name="T1" fmla="*/ 241 h 241"/>
                  <a:gd name="T2" fmla="*/ 382 w 382"/>
                  <a:gd name="T3" fmla="*/ 164 h 241"/>
                  <a:gd name="T4" fmla="*/ 305 w 382"/>
                  <a:gd name="T5" fmla="*/ 88 h 241"/>
                  <a:gd name="T6" fmla="*/ 299 w 382"/>
                  <a:gd name="T7" fmla="*/ 88 h 241"/>
                  <a:gd name="T8" fmla="*/ 195 w 382"/>
                  <a:gd name="T9" fmla="*/ 0 h 241"/>
                  <a:gd name="T10" fmla="*/ 90 w 382"/>
                  <a:gd name="T11" fmla="*/ 89 h 241"/>
                  <a:gd name="T12" fmla="*/ 77 w 382"/>
                  <a:gd name="T13" fmla="*/ 88 h 241"/>
                  <a:gd name="T14" fmla="*/ 0 w 382"/>
                  <a:gd name="T15" fmla="*/ 164 h 241"/>
                  <a:gd name="T16" fmla="*/ 77 w 382"/>
                  <a:gd name="T17" fmla="*/ 241 h 241"/>
                  <a:gd name="T18" fmla="*/ 305 w 382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1">
                    <a:moveTo>
                      <a:pt x="305" y="241"/>
                    </a:moveTo>
                    <a:cubicBezTo>
                      <a:pt x="348" y="241"/>
                      <a:pt x="382" y="207"/>
                      <a:pt x="382" y="164"/>
                    </a:cubicBezTo>
                    <a:cubicBezTo>
                      <a:pt x="382" y="122"/>
                      <a:pt x="348" y="88"/>
                      <a:pt x="305" y="88"/>
                    </a:cubicBezTo>
                    <a:cubicBezTo>
                      <a:pt x="303" y="88"/>
                      <a:pt x="301" y="88"/>
                      <a:pt x="299" y="88"/>
                    </a:cubicBezTo>
                    <a:cubicBezTo>
                      <a:pt x="290" y="38"/>
                      <a:pt x="247" y="0"/>
                      <a:pt x="195" y="0"/>
                    </a:cubicBezTo>
                    <a:cubicBezTo>
                      <a:pt x="142" y="0"/>
                      <a:pt x="98" y="38"/>
                      <a:pt x="90" y="89"/>
                    </a:cubicBezTo>
                    <a:cubicBezTo>
                      <a:pt x="86" y="88"/>
                      <a:pt x="82" y="88"/>
                      <a:pt x="77" y="88"/>
                    </a:cubicBezTo>
                    <a:cubicBezTo>
                      <a:pt x="35" y="88"/>
                      <a:pt x="0" y="122"/>
                      <a:pt x="0" y="164"/>
                    </a:cubicBezTo>
                    <a:cubicBezTo>
                      <a:pt x="0" y="207"/>
                      <a:pt x="35" y="241"/>
                      <a:pt x="77" y="241"/>
                    </a:cubicBezTo>
                    <a:lnTo>
                      <a:pt x="305" y="2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3" name="Freeform: Shape 103">
                <a:extLst>
                  <a:ext uri="{FF2B5EF4-FFF2-40B4-BE49-F238E27FC236}">
                    <a16:creationId xmlns:a16="http://schemas.microsoft.com/office/drawing/2014/main" id="{104D9034-387F-44CC-9A36-8D6FD592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616" y="2726853"/>
                <a:ext cx="617381" cy="390686"/>
              </a:xfrm>
              <a:custGeom>
                <a:avLst/>
                <a:gdLst>
                  <a:gd name="T0" fmla="*/ 304 w 381"/>
                  <a:gd name="T1" fmla="*/ 241 h 241"/>
                  <a:gd name="T2" fmla="*/ 381 w 381"/>
                  <a:gd name="T3" fmla="*/ 165 h 241"/>
                  <a:gd name="T4" fmla="*/ 304 w 381"/>
                  <a:gd name="T5" fmla="*/ 88 h 241"/>
                  <a:gd name="T6" fmla="*/ 298 w 381"/>
                  <a:gd name="T7" fmla="*/ 88 h 241"/>
                  <a:gd name="T8" fmla="*/ 194 w 381"/>
                  <a:gd name="T9" fmla="*/ 0 h 241"/>
                  <a:gd name="T10" fmla="*/ 90 w 381"/>
                  <a:gd name="T11" fmla="*/ 89 h 241"/>
                  <a:gd name="T12" fmla="*/ 76 w 381"/>
                  <a:gd name="T13" fmla="*/ 88 h 241"/>
                  <a:gd name="T14" fmla="*/ 0 w 381"/>
                  <a:gd name="T15" fmla="*/ 165 h 241"/>
                  <a:gd name="T16" fmla="*/ 76 w 381"/>
                  <a:gd name="T17" fmla="*/ 241 h 241"/>
                  <a:gd name="T18" fmla="*/ 304 w 381"/>
                  <a:gd name="T1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1" h="241">
                    <a:moveTo>
                      <a:pt x="304" y="241"/>
                    </a:moveTo>
                    <a:cubicBezTo>
                      <a:pt x="347" y="241"/>
                      <a:pt x="381" y="207"/>
                      <a:pt x="381" y="165"/>
                    </a:cubicBezTo>
                    <a:cubicBezTo>
                      <a:pt x="381" y="122"/>
                      <a:pt x="347" y="88"/>
                      <a:pt x="304" y="88"/>
                    </a:cubicBezTo>
                    <a:cubicBezTo>
                      <a:pt x="302" y="88"/>
                      <a:pt x="300" y="88"/>
                      <a:pt x="298" y="88"/>
                    </a:cubicBezTo>
                    <a:cubicBezTo>
                      <a:pt x="290" y="38"/>
                      <a:pt x="246" y="0"/>
                      <a:pt x="194" y="0"/>
                    </a:cubicBezTo>
                    <a:cubicBezTo>
                      <a:pt x="141" y="0"/>
                      <a:pt x="97" y="38"/>
                      <a:pt x="90" y="89"/>
                    </a:cubicBezTo>
                    <a:cubicBezTo>
                      <a:pt x="85" y="88"/>
                      <a:pt x="81" y="88"/>
                      <a:pt x="76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1"/>
                      <a:pt x="76" y="241"/>
                    </a:cubicBezTo>
                    <a:lnTo>
                      <a:pt x="304" y="2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4" name="Freeform: Shape 104">
                <a:extLst>
                  <a:ext uri="{FF2B5EF4-FFF2-40B4-BE49-F238E27FC236}">
                    <a16:creationId xmlns:a16="http://schemas.microsoft.com/office/drawing/2014/main" id="{A2923F40-BBDB-465E-ABA9-197E13675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270" y="1959950"/>
                <a:ext cx="617381" cy="391892"/>
              </a:xfrm>
              <a:custGeom>
                <a:avLst/>
                <a:gdLst>
                  <a:gd name="T0" fmla="*/ 305 w 382"/>
                  <a:gd name="T1" fmla="*/ 242 h 242"/>
                  <a:gd name="T2" fmla="*/ 382 w 382"/>
                  <a:gd name="T3" fmla="*/ 165 h 242"/>
                  <a:gd name="T4" fmla="*/ 305 w 382"/>
                  <a:gd name="T5" fmla="*/ 88 h 242"/>
                  <a:gd name="T6" fmla="*/ 298 w 382"/>
                  <a:gd name="T7" fmla="*/ 88 h 242"/>
                  <a:gd name="T8" fmla="*/ 194 w 382"/>
                  <a:gd name="T9" fmla="*/ 0 h 242"/>
                  <a:gd name="T10" fmla="*/ 90 w 382"/>
                  <a:gd name="T11" fmla="*/ 89 h 242"/>
                  <a:gd name="T12" fmla="*/ 77 w 382"/>
                  <a:gd name="T13" fmla="*/ 88 h 242"/>
                  <a:gd name="T14" fmla="*/ 0 w 382"/>
                  <a:gd name="T15" fmla="*/ 165 h 242"/>
                  <a:gd name="T16" fmla="*/ 77 w 382"/>
                  <a:gd name="T17" fmla="*/ 242 h 242"/>
                  <a:gd name="T18" fmla="*/ 305 w 382"/>
                  <a:gd name="T1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242">
                    <a:moveTo>
                      <a:pt x="305" y="242"/>
                    </a:moveTo>
                    <a:cubicBezTo>
                      <a:pt x="347" y="242"/>
                      <a:pt x="382" y="207"/>
                      <a:pt x="382" y="165"/>
                    </a:cubicBezTo>
                    <a:cubicBezTo>
                      <a:pt x="382" y="122"/>
                      <a:pt x="347" y="88"/>
                      <a:pt x="305" y="88"/>
                    </a:cubicBezTo>
                    <a:cubicBezTo>
                      <a:pt x="303" y="88"/>
                      <a:pt x="300" y="88"/>
                      <a:pt x="298" y="88"/>
                    </a:cubicBezTo>
                    <a:cubicBezTo>
                      <a:pt x="290" y="38"/>
                      <a:pt x="247" y="0"/>
                      <a:pt x="194" y="0"/>
                    </a:cubicBezTo>
                    <a:cubicBezTo>
                      <a:pt x="142" y="0"/>
                      <a:pt x="98" y="39"/>
                      <a:pt x="90" y="89"/>
                    </a:cubicBezTo>
                    <a:cubicBezTo>
                      <a:pt x="86" y="88"/>
                      <a:pt x="81" y="88"/>
                      <a:pt x="77" y="88"/>
                    </a:cubicBezTo>
                    <a:cubicBezTo>
                      <a:pt x="34" y="88"/>
                      <a:pt x="0" y="122"/>
                      <a:pt x="0" y="165"/>
                    </a:cubicBezTo>
                    <a:cubicBezTo>
                      <a:pt x="0" y="207"/>
                      <a:pt x="34" y="242"/>
                      <a:pt x="77" y="242"/>
                    </a:cubicBezTo>
                    <a:lnTo>
                      <a:pt x="305" y="2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5" name="Oval 105">
                <a:extLst>
                  <a:ext uri="{FF2B5EF4-FFF2-40B4-BE49-F238E27FC236}">
                    <a16:creationId xmlns:a16="http://schemas.microsoft.com/office/drawing/2014/main" id="{10EB022C-D4CF-47C4-B687-BFA3D6B4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41" y="2156499"/>
                <a:ext cx="309896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6" name="Oval 106">
                <a:extLst>
                  <a:ext uri="{FF2B5EF4-FFF2-40B4-BE49-F238E27FC236}">
                    <a16:creationId xmlns:a16="http://schemas.microsoft.com/office/drawing/2014/main" id="{7372A94C-2D8C-400A-9437-EA082519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541" y="3630013"/>
                <a:ext cx="309896" cy="31110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7" name="Oval 107">
                <a:extLst>
                  <a:ext uri="{FF2B5EF4-FFF2-40B4-BE49-F238E27FC236}">
                    <a16:creationId xmlns:a16="http://schemas.microsoft.com/office/drawing/2014/main" id="{DEDAF844-48FB-47B7-B373-DDCBD329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250" y="2190262"/>
                <a:ext cx="311102" cy="309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8" name="Oval 108">
                <a:extLst>
                  <a:ext uri="{FF2B5EF4-FFF2-40B4-BE49-F238E27FC236}">
                    <a16:creationId xmlns:a16="http://schemas.microsoft.com/office/drawing/2014/main" id="{68FA9113-3FF4-4557-88FE-43FADDB53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562" y="3699951"/>
                <a:ext cx="311102" cy="309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9" name="Oval 109">
                <a:extLst>
                  <a:ext uri="{FF2B5EF4-FFF2-40B4-BE49-F238E27FC236}">
                    <a16:creationId xmlns:a16="http://schemas.microsoft.com/office/drawing/2014/main" id="{D313F9C2-F2BF-408D-B8F6-05CBA158E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121" y="2611094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0" name="Oval 110">
                <a:extLst>
                  <a:ext uri="{FF2B5EF4-FFF2-40B4-BE49-F238E27FC236}">
                    <a16:creationId xmlns:a16="http://schemas.microsoft.com/office/drawing/2014/main" id="{AFCF08F8-D28F-4C69-B688-BE1751567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226" y="1940657"/>
                <a:ext cx="229106" cy="2303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1" name="Oval 111">
                <a:extLst>
                  <a:ext uri="{FF2B5EF4-FFF2-40B4-BE49-F238E27FC236}">
                    <a16:creationId xmlns:a16="http://schemas.microsoft.com/office/drawing/2014/main" id="{6D29DB5A-4398-4292-A920-B67038768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909" y="2180616"/>
                <a:ext cx="230312" cy="2291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2" name="Oval 112">
                <a:extLst>
                  <a:ext uri="{FF2B5EF4-FFF2-40B4-BE49-F238E27FC236}">
                    <a16:creationId xmlns:a16="http://schemas.microsoft.com/office/drawing/2014/main" id="{9C47D4B6-D987-434A-89EE-EE273292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976" y="4220866"/>
                <a:ext cx="229106" cy="2291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3" name="Oval 113">
                <a:extLst>
                  <a:ext uri="{FF2B5EF4-FFF2-40B4-BE49-F238E27FC236}">
                    <a16:creationId xmlns:a16="http://schemas.microsoft.com/office/drawing/2014/main" id="{36B6530F-9C34-4CB9-8CFE-C47858AC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480" y="4220866"/>
                <a:ext cx="230312" cy="22910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4" name="Freeform: Shape 114">
                <a:extLst>
                  <a:ext uri="{FF2B5EF4-FFF2-40B4-BE49-F238E27FC236}">
                    <a16:creationId xmlns:a16="http://schemas.microsoft.com/office/drawing/2014/main" id="{BD871A3C-368B-405C-8FEF-C6C8F42B9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519" y="3379202"/>
                <a:ext cx="271310" cy="204990"/>
              </a:xfrm>
              <a:custGeom>
                <a:avLst/>
                <a:gdLst>
                  <a:gd name="T0" fmla="*/ 151 w 167"/>
                  <a:gd name="T1" fmla="*/ 22 h 127"/>
                  <a:gd name="T2" fmla="*/ 110 w 167"/>
                  <a:gd name="T3" fmla="*/ 0 h 127"/>
                  <a:gd name="T4" fmla="*/ 110 w 167"/>
                  <a:gd name="T5" fmla="*/ 15 h 127"/>
                  <a:gd name="T6" fmla="*/ 139 w 167"/>
                  <a:gd name="T7" fmla="*/ 30 h 127"/>
                  <a:gd name="T8" fmla="*/ 129 w 167"/>
                  <a:gd name="T9" fmla="*/ 79 h 127"/>
                  <a:gd name="T10" fmla="*/ 110 w 167"/>
                  <a:gd name="T11" fmla="*/ 85 h 127"/>
                  <a:gd name="T12" fmla="*/ 110 w 167"/>
                  <a:gd name="T13" fmla="*/ 100 h 127"/>
                  <a:gd name="T14" fmla="*/ 137 w 167"/>
                  <a:gd name="T15" fmla="*/ 91 h 127"/>
                  <a:gd name="T16" fmla="*/ 151 w 167"/>
                  <a:gd name="T17" fmla="*/ 22 h 127"/>
                  <a:gd name="T18" fmla="*/ 110 w 167"/>
                  <a:gd name="T19" fmla="*/ 0 h 127"/>
                  <a:gd name="T20" fmla="*/ 82 w 167"/>
                  <a:gd name="T21" fmla="*/ 8 h 127"/>
                  <a:gd name="T22" fmla="*/ 65 w 167"/>
                  <a:gd name="T23" fmla="*/ 72 h 127"/>
                  <a:gd name="T24" fmla="*/ 57 w 167"/>
                  <a:gd name="T25" fmla="*/ 77 h 127"/>
                  <a:gd name="T26" fmla="*/ 57 w 167"/>
                  <a:gd name="T27" fmla="*/ 76 h 127"/>
                  <a:gd name="T28" fmla="*/ 57 w 167"/>
                  <a:gd name="T29" fmla="*/ 76 h 127"/>
                  <a:gd name="T30" fmla="*/ 57 w 167"/>
                  <a:gd name="T31" fmla="*/ 76 h 127"/>
                  <a:gd name="T32" fmla="*/ 57 w 167"/>
                  <a:gd name="T33" fmla="*/ 76 h 127"/>
                  <a:gd name="T34" fmla="*/ 47 w 167"/>
                  <a:gd name="T35" fmla="*/ 78 h 127"/>
                  <a:gd name="T36" fmla="*/ 7 w 167"/>
                  <a:gd name="T37" fmla="*/ 105 h 127"/>
                  <a:gd name="T38" fmla="*/ 3 w 167"/>
                  <a:gd name="T39" fmla="*/ 121 h 127"/>
                  <a:gd name="T40" fmla="*/ 19 w 167"/>
                  <a:gd name="T41" fmla="*/ 124 h 127"/>
                  <a:gd name="T42" fmla="*/ 60 w 167"/>
                  <a:gd name="T43" fmla="*/ 97 h 127"/>
                  <a:gd name="T44" fmla="*/ 65 w 167"/>
                  <a:gd name="T45" fmla="*/ 88 h 127"/>
                  <a:gd name="T46" fmla="*/ 65 w 167"/>
                  <a:gd name="T47" fmla="*/ 88 h 127"/>
                  <a:gd name="T48" fmla="*/ 65 w 167"/>
                  <a:gd name="T49" fmla="*/ 88 h 127"/>
                  <a:gd name="T50" fmla="*/ 72 w 167"/>
                  <a:gd name="T51" fmla="*/ 83 h 127"/>
                  <a:gd name="T52" fmla="*/ 110 w 167"/>
                  <a:gd name="T53" fmla="*/ 100 h 127"/>
                  <a:gd name="T54" fmla="*/ 110 w 167"/>
                  <a:gd name="T55" fmla="*/ 85 h 127"/>
                  <a:gd name="T56" fmla="*/ 81 w 167"/>
                  <a:gd name="T57" fmla="*/ 69 h 127"/>
                  <a:gd name="T58" fmla="*/ 81 w 167"/>
                  <a:gd name="T59" fmla="*/ 69 h 127"/>
                  <a:gd name="T60" fmla="*/ 90 w 167"/>
                  <a:gd name="T61" fmla="*/ 21 h 127"/>
                  <a:gd name="T62" fmla="*/ 110 w 167"/>
                  <a:gd name="T63" fmla="*/ 15 h 127"/>
                  <a:gd name="T64" fmla="*/ 110 w 167"/>
                  <a:gd name="T6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127">
                    <a:moveTo>
                      <a:pt x="151" y="22"/>
                    </a:moveTo>
                    <a:cubicBezTo>
                      <a:pt x="142" y="8"/>
                      <a:pt x="126" y="0"/>
                      <a:pt x="110" y="0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21" y="15"/>
                      <a:pt x="132" y="20"/>
                      <a:pt x="139" y="30"/>
                    </a:cubicBezTo>
                    <a:cubicBezTo>
                      <a:pt x="150" y="47"/>
                      <a:pt x="145" y="68"/>
                      <a:pt x="129" y="79"/>
                    </a:cubicBezTo>
                    <a:cubicBezTo>
                      <a:pt x="123" y="83"/>
                      <a:pt x="116" y="85"/>
                      <a:pt x="110" y="85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9" y="100"/>
                      <a:pt x="129" y="97"/>
                      <a:pt x="137" y="91"/>
                    </a:cubicBezTo>
                    <a:cubicBezTo>
                      <a:pt x="160" y="76"/>
                      <a:pt x="167" y="45"/>
                      <a:pt x="151" y="22"/>
                    </a:cubicBezTo>
                    <a:close/>
                    <a:moveTo>
                      <a:pt x="110" y="0"/>
                    </a:moveTo>
                    <a:cubicBezTo>
                      <a:pt x="100" y="0"/>
                      <a:pt x="91" y="3"/>
                      <a:pt x="82" y="8"/>
                    </a:cubicBezTo>
                    <a:cubicBezTo>
                      <a:pt x="61" y="22"/>
                      <a:pt x="54" y="50"/>
                      <a:pt x="65" y="7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4" y="75"/>
                      <a:pt x="50" y="76"/>
                      <a:pt x="47" y="78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1" y="108"/>
                      <a:pt x="0" y="115"/>
                      <a:pt x="3" y="121"/>
                    </a:cubicBezTo>
                    <a:cubicBezTo>
                      <a:pt x="7" y="126"/>
                      <a:pt x="14" y="127"/>
                      <a:pt x="19" y="124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3" y="95"/>
                      <a:pt x="65" y="92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82" y="94"/>
                      <a:pt x="96" y="100"/>
                      <a:pt x="110" y="100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98" y="85"/>
                      <a:pt x="87" y="79"/>
                      <a:pt x="81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70" y="53"/>
                      <a:pt x="74" y="31"/>
                      <a:pt x="90" y="21"/>
                    </a:cubicBezTo>
                    <a:cubicBezTo>
                      <a:pt x="96" y="17"/>
                      <a:pt x="103" y="15"/>
                      <a:pt x="110" y="15"/>
                    </a:cubicBez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5" name="Oval 115">
                <a:extLst>
                  <a:ext uri="{FF2B5EF4-FFF2-40B4-BE49-F238E27FC236}">
                    <a16:creationId xmlns:a16="http://schemas.microsoft.com/office/drawing/2014/main" id="{8D0A0E1B-43B0-4B4A-9ABC-4C331CCF3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5273" y="3790388"/>
                <a:ext cx="80790" cy="8079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6" name="Freeform: Shape 116">
                <a:extLst>
                  <a:ext uri="{FF2B5EF4-FFF2-40B4-BE49-F238E27FC236}">
                    <a16:creationId xmlns:a16="http://schemas.microsoft.com/office/drawing/2014/main" id="{66D8ADC3-B904-4922-A03F-67D1486A5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271" y="3678246"/>
                <a:ext cx="151934" cy="151934"/>
              </a:xfrm>
              <a:custGeom>
                <a:avLst/>
                <a:gdLst>
                  <a:gd name="T0" fmla="*/ 30 w 94"/>
                  <a:gd name="T1" fmla="*/ 64 h 94"/>
                  <a:gd name="T2" fmla="*/ 42 w 94"/>
                  <a:gd name="T3" fmla="*/ 94 h 94"/>
                  <a:gd name="T4" fmla="*/ 59 w 94"/>
                  <a:gd name="T5" fmla="*/ 94 h 94"/>
                  <a:gd name="T6" fmla="*/ 30 w 94"/>
                  <a:gd name="T7" fmla="*/ 42 h 94"/>
                  <a:gd name="T8" fmla="*/ 30 w 94"/>
                  <a:gd name="T9" fmla="*/ 64 h 94"/>
                  <a:gd name="T10" fmla="*/ 30 w 94"/>
                  <a:gd name="T11" fmla="*/ 23 h 94"/>
                  <a:gd name="T12" fmla="*/ 30 w 94"/>
                  <a:gd name="T13" fmla="*/ 5 h 94"/>
                  <a:gd name="T14" fmla="*/ 94 w 94"/>
                  <a:gd name="T15" fmla="*/ 94 h 94"/>
                  <a:gd name="T16" fmla="*/ 77 w 94"/>
                  <a:gd name="T17" fmla="*/ 94 h 94"/>
                  <a:gd name="T18" fmla="*/ 30 w 94"/>
                  <a:gd name="T19" fmla="*/ 23 h 94"/>
                  <a:gd name="T20" fmla="*/ 0 w 94"/>
                  <a:gd name="T21" fmla="*/ 51 h 94"/>
                  <a:gd name="T22" fmla="*/ 30 w 94"/>
                  <a:gd name="T23" fmla="*/ 64 h 94"/>
                  <a:gd name="T24" fmla="*/ 30 w 94"/>
                  <a:gd name="T25" fmla="*/ 42 h 94"/>
                  <a:gd name="T26" fmla="*/ 0 w 94"/>
                  <a:gd name="T27" fmla="*/ 35 h 94"/>
                  <a:gd name="T28" fmla="*/ 0 w 94"/>
                  <a:gd name="T29" fmla="*/ 51 h 94"/>
                  <a:gd name="T30" fmla="*/ 30 w 94"/>
                  <a:gd name="T31" fmla="*/ 5 h 94"/>
                  <a:gd name="T32" fmla="*/ 30 w 94"/>
                  <a:gd name="T33" fmla="*/ 23 h 94"/>
                  <a:gd name="T34" fmla="*/ 0 w 94"/>
                  <a:gd name="T35" fmla="*/ 17 h 94"/>
                  <a:gd name="T36" fmla="*/ 0 w 94"/>
                  <a:gd name="T37" fmla="*/ 0 h 94"/>
                  <a:gd name="T38" fmla="*/ 30 w 94"/>
                  <a:gd name="T39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94">
                    <a:moveTo>
                      <a:pt x="30" y="64"/>
                    </a:moveTo>
                    <a:cubicBezTo>
                      <a:pt x="38" y="71"/>
                      <a:pt x="42" y="82"/>
                      <a:pt x="42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72"/>
                      <a:pt x="47" y="53"/>
                      <a:pt x="30" y="42"/>
                    </a:cubicBezTo>
                    <a:cubicBezTo>
                      <a:pt x="30" y="64"/>
                      <a:pt x="30" y="64"/>
                      <a:pt x="30" y="64"/>
                    </a:cubicBezTo>
                    <a:close/>
                    <a:moveTo>
                      <a:pt x="30" y="23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67" y="18"/>
                      <a:pt x="94" y="53"/>
                      <a:pt x="94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77" y="62"/>
                      <a:pt x="57" y="34"/>
                      <a:pt x="30" y="23"/>
                    </a:cubicBezTo>
                    <a:close/>
                    <a:moveTo>
                      <a:pt x="0" y="51"/>
                    </a:moveTo>
                    <a:cubicBezTo>
                      <a:pt x="11" y="51"/>
                      <a:pt x="22" y="56"/>
                      <a:pt x="30" y="6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1" y="37"/>
                      <a:pt x="11" y="35"/>
                      <a:pt x="0" y="35"/>
                    </a:cubicBezTo>
                    <a:cubicBezTo>
                      <a:pt x="0" y="51"/>
                      <a:pt x="0" y="51"/>
                      <a:pt x="0" y="51"/>
                    </a:cubicBezTo>
                    <a:close/>
                    <a:moveTo>
                      <a:pt x="30" y="5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20" y="19"/>
                      <a:pt x="10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20" y="2"/>
                      <a:pt x="3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7" name="Freeform: Shape 117">
                <a:extLst>
                  <a:ext uri="{FF2B5EF4-FFF2-40B4-BE49-F238E27FC236}">
                    <a16:creationId xmlns:a16="http://schemas.microsoft.com/office/drawing/2014/main" id="{69AFD632-1AD0-4468-8624-B895706B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663" y="2578537"/>
                <a:ext cx="224283" cy="224283"/>
              </a:xfrm>
              <a:custGeom>
                <a:avLst/>
                <a:gdLst>
                  <a:gd name="T0" fmla="*/ 69 w 139"/>
                  <a:gd name="T1" fmla="*/ 10 h 139"/>
                  <a:gd name="T2" fmla="*/ 76 w 139"/>
                  <a:gd name="T3" fmla="*/ 10 h 139"/>
                  <a:gd name="T4" fmla="*/ 79 w 139"/>
                  <a:gd name="T5" fmla="*/ 0 h 139"/>
                  <a:gd name="T6" fmla="*/ 100 w 139"/>
                  <a:gd name="T7" fmla="*/ 6 h 139"/>
                  <a:gd name="T8" fmla="*/ 97 w 139"/>
                  <a:gd name="T9" fmla="*/ 16 h 139"/>
                  <a:gd name="T10" fmla="*/ 116 w 139"/>
                  <a:gd name="T11" fmla="*/ 32 h 139"/>
                  <a:gd name="T12" fmla="*/ 125 w 139"/>
                  <a:gd name="T13" fmla="*/ 27 h 139"/>
                  <a:gd name="T14" fmla="*/ 136 w 139"/>
                  <a:gd name="T15" fmla="*/ 47 h 139"/>
                  <a:gd name="T16" fmla="*/ 127 w 139"/>
                  <a:gd name="T17" fmla="*/ 52 h 139"/>
                  <a:gd name="T18" fmla="*/ 129 w 139"/>
                  <a:gd name="T19" fmla="*/ 76 h 139"/>
                  <a:gd name="T20" fmla="*/ 139 w 139"/>
                  <a:gd name="T21" fmla="*/ 79 h 139"/>
                  <a:gd name="T22" fmla="*/ 133 w 139"/>
                  <a:gd name="T23" fmla="*/ 100 h 139"/>
                  <a:gd name="T24" fmla="*/ 123 w 139"/>
                  <a:gd name="T25" fmla="*/ 97 h 139"/>
                  <a:gd name="T26" fmla="*/ 107 w 139"/>
                  <a:gd name="T27" fmla="*/ 117 h 139"/>
                  <a:gd name="T28" fmla="*/ 112 w 139"/>
                  <a:gd name="T29" fmla="*/ 126 h 139"/>
                  <a:gd name="T30" fmla="*/ 92 w 139"/>
                  <a:gd name="T31" fmla="*/ 136 h 139"/>
                  <a:gd name="T32" fmla="*/ 87 w 139"/>
                  <a:gd name="T33" fmla="*/ 127 h 139"/>
                  <a:gd name="T34" fmla="*/ 69 w 139"/>
                  <a:gd name="T35" fmla="*/ 130 h 139"/>
                  <a:gd name="T36" fmla="*/ 69 w 139"/>
                  <a:gd name="T37" fmla="*/ 110 h 139"/>
                  <a:gd name="T38" fmla="*/ 108 w 139"/>
                  <a:gd name="T39" fmla="*/ 81 h 139"/>
                  <a:gd name="T40" fmla="*/ 81 w 139"/>
                  <a:gd name="T41" fmla="*/ 31 h 139"/>
                  <a:gd name="T42" fmla="*/ 69 w 139"/>
                  <a:gd name="T43" fmla="*/ 29 h 139"/>
                  <a:gd name="T44" fmla="*/ 69 w 139"/>
                  <a:gd name="T45" fmla="*/ 10 h 139"/>
                  <a:gd name="T46" fmla="*/ 32 w 139"/>
                  <a:gd name="T47" fmla="*/ 23 h 139"/>
                  <a:gd name="T48" fmla="*/ 27 w 139"/>
                  <a:gd name="T49" fmla="*/ 14 h 139"/>
                  <a:gd name="T50" fmla="*/ 46 w 139"/>
                  <a:gd name="T51" fmla="*/ 3 h 139"/>
                  <a:gd name="T52" fmla="*/ 51 w 139"/>
                  <a:gd name="T53" fmla="*/ 12 h 139"/>
                  <a:gd name="T54" fmla="*/ 69 w 139"/>
                  <a:gd name="T55" fmla="*/ 10 h 139"/>
                  <a:gd name="T56" fmla="*/ 69 w 139"/>
                  <a:gd name="T57" fmla="*/ 29 h 139"/>
                  <a:gd name="T58" fmla="*/ 31 w 139"/>
                  <a:gd name="T59" fmla="*/ 58 h 139"/>
                  <a:gd name="T60" fmla="*/ 58 w 139"/>
                  <a:gd name="T61" fmla="*/ 108 h 139"/>
                  <a:gd name="T62" fmla="*/ 58 w 139"/>
                  <a:gd name="T63" fmla="*/ 108 h 139"/>
                  <a:gd name="T64" fmla="*/ 69 w 139"/>
                  <a:gd name="T65" fmla="*/ 110 h 139"/>
                  <a:gd name="T66" fmla="*/ 69 w 139"/>
                  <a:gd name="T67" fmla="*/ 130 h 139"/>
                  <a:gd name="T68" fmla="*/ 63 w 139"/>
                  <a:gd name="T69" fmla="*/ 129 h 139"/>
                  <a:gd name="T70" fmla="*/ 60 w 139"/>
                  <a:gd name="T71" fmla="*/ 139 h 139"/>
                  <a:gd name="T72" fmla="*/ 39 w 139"/>
                  <a:gd name="T73" fmla="*/ 133 h 139"/>
                  <a:gd name="T74" fmla="*/ 42 w 139"/>
                  <a:gd name="T75" fmla="*/ 123 h 139"/>
                  <a:gd name="T76" fmla="*/ 22 w 139"/>
                  <a:gd name="T77" fmla="*/ 107 h 139"/>
                  <a:gd name="T78" fmla="*/ 13 w 139"/>
                  <a:gd name="T79" fmla="*/ 112 h 139"/>
                  <a:gd name="T80" fmla="*/ 3 w 139"/>
                  <a:gd name="T81" fmla="*/ 93 h 139"/>
                  <a:gd name="T82" fmla="*/ 12 w 139"/>
                  <a:gd name="T83" fmla="*/ 88 h 139"/>
                  <a:gd name="T84" fmla="*/ 10 w 139"/>
                  <a:gd name="T85" fmla="*/ 63 h 139"/>
                  <a:gd name="T86" fmla="*/ 0 w 139"/>
                  <a:gd name="T87" fmla="*/ 60 h 139"/>
                  <a:gd name="T88" fmla="*/ 6 w 139"/>
                  <a:gd name="T89" fmla="*/ 39 h 139"/>
                  <a:gd name="T90" fmla="*/ 16 w 139"/>
                  <a:gd name="T91" fmla="*/ 42 h 139"/>
                  <a:gd name="T92" fmla="*/ 32 w 139"/>
                  <a:gd name="T93" fmla="*/ 2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139">
                    <a:moveTo>
                      <a:pt x="69" y="10"/>
                    </a:moveTo>
                    <a:cubicBezTo>
                      <a:pt x="71" y="10"/>
                      <a:pt x="74" y="10"/>
                      <a:pt x="76" y="1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105" y="20"/>
                      <a:pt x="111" y="26"/>
                      <a:pt x="116" y="32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9" y="59"/>
                      <a:pt x="130" y="68"/>
                      <a:pt x="129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5"/>
                      <a:pt x="113" y="112"/>
                      <a:pt x="107" y="117"/>
                    </a:cubicBezTo>
                    <a:cubicBezTo>
                      <a:pt x="112" y="126"/>
                      <a:pt x="112" y="126"/>
                      <a:pt x="112" y="126"/>
                    </a:cubicBezTo>
                    <a:cubicBezTo>
                      <a:pt x="92" y="136"/>
                      <a:pt x="92" y="136"/>
                      <a:pt x="92" y="136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2" y="129"/>
                      <a:pt x="76" y="130"/>
                      <a:pt x="69" y="13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87" y="110"/>
                      <a:pt x="103" y="99"/>
                      <a:pt x="108" y="81"/>
                    </a:cubicBezTo>
                    <a:cubicBezTo>
                      <a:pt x="114" y="60"/>
                      <a:pt x="102" y="38"/>
                      <a:pt x="81" y="31"/>
                    </a:cubicBezTo>
                    <a:cubicBezTo>
                      <a:pt x="77" y="30"/>
                      <a:pt x="73" y="29"/>
                      <a:pt x="69" y="29"/>
                    </a:cubicBezTo>
                    <a:lnTo>
                      <a:pt x="69" y="10"/>
                    </a:lnTo>
                    <a:close/>
                    <a:moveTo>
                      <a:pt x="32" y="23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7" y="11"/>
                      <a:pt x="63" y="10"/>
                      <a:pt x="69" y="10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52" y="29"/>
                      <a:pt x="36" y="41"/>
                      <a:pt x="31" y="58"/>
                    </a:cubicBezTo>
                    <a:cubicBezTo>
                      <a:pt x="24" y="79"/>
                      <a:pt x="36" y="102"/>
                      <a:pt x="58" y="108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61" y="109"/>
                      <a:pt x="65" y="110"/>
                      <a:pt x="69" y="110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67" y="130"/>
                      <a:pt x="65" y="130"/>
                      <a:pt x="63" y="129"/>
                    </a:cubicBezTo>
                    <a:cubicBezTo>
                      <a:pt x="60" y="139"/>
                      <a:pt x="60" y="139"/>
                      <a:pt x="60" y="139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4" y="119"/>
                      <a:pt x="27" y="114"/>
                      <a:pt x="22" y="107"/>
                    </a:cubicBezTo>
                    <a:cubicBezTo>
                      <a:pt x="13" y="112"/>
                      <a:pt x="13" y="112"/>
                      <a:pt x="13" y="11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0"/>
                      <a:pt x="9" y="72"/>
                      <a:pt x="10" y="6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20" y="34"/>
                      <a:pt x="25" y="28"/>
                      <a:pt x="3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66F6E6EC-C743-4EEA-860C-4CCA8DE90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037" y="2888433"/>
                <a:ext cx="237547" cy="229106"/>
              </a:xfrm>
              <a:custGeom>
                <a:avLst/>
                <a:gdLst>
                  <a:gd name="T0" fmla="*/ 74 w 147"/>
                  <a:gd name="T1" fmla="*/ 0 h 141"/>
                  <a:gd name="T2" fmla="*/ 147 w 147"/>
                  <a:gd name="T3" fmla="*/ 63 h 141"/>
                  <a:gd name="T4" fmla="*/ 117 w 147"/>
                  <a:gd name="T5" fmla="*/ 115 h 141"/>
                  <a:gd name="T6" fmla="*/ 128 w 147"/>
                  <a:gd name="T7" fmla="*/ 141 h 141"/>
                  <a:gd name="T8" fmla="*/ 102 w 147"/>
                  <a:gd name="T9" fmla="*/ 122 h 141"/>
                  <a:gd name="T10" fmla="*/ 74 w 147"/>
                  <a:gd name="T11" fmla="*/ 127 h 141"/>
                  <a:gd name="T12" fmla="*/ 0 w 147"/>
                  <a:gd name="T13" fmla="*/ 63 h 141"/>
                  <a:gd name="T14" fmla="*/ 74 w 147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74" y="0"/>
                    </a:moveTo>
                    <a:cubicBezTo>
                      <a:pt x="114" y="0"/>
                      <a:pt x="147" y="28"/>
                      <a:pt x="147" y="63"/>
                    </a:cubicBezTo>
                    <a:cubicBezTo>
                      <a:pt x="147" y="84"/>
                      <a:pt x="135" y="103"/>
                      <a:pt x="117" y="115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02" y="122"/>
                      <a:pt x="102" y="122"/>
                      <a:pt x="102" y="122"/>
                    </a:cubicBezTo>
                    <a:cubicBezTo>
                      <a:pt x="93" y="125"/>
                      <a:pt x="84" y="127"/>
                      <a:pt x="74" y="127"/>
                    </a:cubicBezTo>
                    <a:cubicBezTo>
                      <a:pt x="33" y="127"/>
                      <a:pt x="0" y="98"/>
                      <a:pt x="0" y="63"/>
                    </a:cubicBezTo>
                    <a:cubicBezTo>
                      <a:pt x="0" y="28"/>
                      <a:pt x="33" y="0"/>
                      <a:pt x="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49" name="Oval 119">
                <a:extLst>
                  <a:ext uri="{FF2B5EF4-FFF2-40B4-BE49-F238E27FC236}">
                    <a16:creationId xmlns:a16="http://schemas.microsoft.com/office/drawing/2014/main" id="{9079A209-8D1F-4FEA-B07F-F7C89A30B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588" y="2977664"/>
                <a:ext cx="31351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0" name="Oval 120">
                <a:extLst>
                  <a:ext uri="{FF2B5EF4-FFF2-40B4-BE49-F238E27FC236}">
                    <a16:creationId xmlns:a16="http://schemas.microsoft.com/office/drawing/2014/main" id="{973F898D-5F52-4159-9468-B8A4C25C2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1" name="Oval 121">
                <a:extLst>
                  <a:ext uri="{FF2B5EF4-FFF2-40B4-BE49-F238E27FC236}">
                    <a16:creationId xmlns:a16="http://schemas.microsoft.com/office/drawing/2014/main" id="{8EC083A8-AF6E-4B58-9081-AA086CAC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7476" y="2977664"/>
                <a:ext cx="32557" cy="3135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2" name="Freeform: Shape 122">
                <a:extLst>
                  <a:ext uri="{FF2B5EF4-FFF2-40B4-BE49-F238E27FC236}">
                    <a16:creationId xmlns:a16="http://schemas.microsoft.com/office/drawing/2014/main" id="{636EF59B-3DD9-4162-8166-A11B7E6AC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577" y="2232466"/>
                <a:ext cx="132640" cy="157963"/>
              </a:xfrm>
              <a:custGeom>
                <a:avLst/>
                <a:gdLst>
                  <a:gd name="T0" fmla="*/ 0 w 110"/>
                  <a:gd name="T1" fmla="*/ 0 h 131"/>
                  <a:gd name="T2" fmla="*/ 110 w 110"/>
                  <a:gd name="T3" fmla="*/ 65 h 131"/>
                  <a:gd name="T4" fmla="*/ 0 w 110"/>
                  <a:gd name="T5" fmla="*/ 131 h 131"/>
                  <a:gd name="T6" fmla="*/ 0 w 110"/>
                  <a:gd name="T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31">
                    <a:moveTo>
                      <a:pt x="0" y="0"/>
                    </a:moveTo>
                    <a:lnTo>
                      <a:pt x="110" y="65"/>
                    </a:lnTo>
                    <a:lnTo>
                      <a:pt x="0" y="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3" name="Freeform: Shape 123">
                <a:extLst>
                  <a:ext uri="{FF2B5EF4-FFF2-40B4-BE49-F238E27FC236}">
                    <a16:creationId xmlns:a16="http://schemas.microsoft.com/office/drawing/2014/main" id="{1396FBA5-1B72-4A62-B169-BC47EA274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182" y="3673423"/>
                <a:ext cx="108524" cy="89231"/>
              </a:xfrm>
              <a:custGeom>
                <a:avLst/>
                <a:gdLst>
                  <a:gd name="T0" fmla="*/ 0 w 90"/>
                  <a:gd name="T1" fmla="*/ 66 h 74"/>
                  <a:gd name="T2" fmla="*/ 84 w 90"/>
                  <a:gd name="T3" fmla="*/ 0 h 74"/>
                  <a:gd name="T4" fmla="*/ 90 w 90"/>
                  <a:gd name="T5" fmla="*/ 8 h 74"/>
                  <a:gd name="T6" fmla="*/ 7 w 90"/>
                  <a:gd name="T7" fmla="*/ 74 h 74"/>
                  <a:gd name="T8" fmla="*/ 0 w 90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4">
                    <a:moveTo>
                      <a:pt x="0" y="66"/>
                    </a:moveTo>
                    <a:lnTo>
                      <a:pt x="84" y="0"/>
                    </a:lnTo>
                    <a:lnTo>
                      <a:pt x="90" y="8"/>
                    </a:lnTo>
                    <a:lnTo>
                      <a:pt x="7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4" name="Freeform: Shape 124">
                <a:extLst>
                  <a:ext uri="{FF2B5EF4-FFF2-40B4-BE49-F238E27FC236}">
                    <a16:creationId xmlns:a16="http://schemas.microsoft.com/office/drawing/2014/main" id="{C5582990-15A3-4A88-944F-9041E492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9471" y="3673423"/>
                <a:ext cx="109730" cy="89231"/>
              </a:xfrm>
              <a:custGeom>
                <a:avLst/>
                <a:gdLst>
                  <a:gd name="T0" fmla="*/ 84 w 91"/>
                  <a:gd name="T1" fmla="*/ 74 h 74"/>
                  <a:gd name="T2" fmla="*/ 0 w 91"/>
                  <a:gd name="T3" fmla="*/ 8 h 74"/>
                  <a:gd name="T4" fmla="*/ 6 w 91"/>
                  <a:gd name="T5" fmla="*/ 0 h 74"/>
                  <a:gd name="T6" fmla="*/ 91 w 91"/>
                  <a:gd name="T7" fmla="*/ 66 h 74"/>
                  <a:gd name="T8" fmla="*/ 84 w 9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4">
                    <a:moveTo>
                      <a:pt x="84" y="74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91" y="66"/>
                    </a:lnTo>
                    <a:lnTo>
                      <a:pt x="84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5" name="Rectangle 125">
                <a:extLst>
                  <a:ext uri="{FF2B5EF4-FFF2-40B4-BE49-F238E27FC236}">
                    <a16:creationId xmlns:a16="http://schemas.microsoft.com/office/drawing/2014/main" id="{9C3CDAC5-09D7-4790-930E-0F04133FC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060" y="3549223"/>
                <a:ext cx="13264" cy="1290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6" name="Freeform: Shape 126">
                <a:extLst>
                  <a:ext uri="{FF2B5EF4-FFF2-40B4-BE49-F238E27FC236}">
                    <a16:creationId xmlns:a16="http://schemas.microsoft.com/office/drawing/2014/main" id="{3603947B-6967-4301-BCEE-EA44AEC99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033" y="3496167"/>
                <a:ext cx="107318" cy="106112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1" y="44"/>
                    </a:cubicBezTo>
                    <a:cubicBezTo>
                      <a:pt x="16" y="40"/>
                      <a:pt x="13" y="33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3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7" name="Freeform: Shape 127">
                <a:extLst>
                  <a:ext uri="{FF2B5EF4-FFF2-40B4-BE49-F238E27FC236}">
                    <a16:creationId xmlns:a16="http://schemas.microsoft.com/office/drawing/2014/main" id="{F2C083EE-6405-4590-BBD3-330392905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744" y="3683069"/>
                <a:ext cx="106112" cy="107318"/>
              </a:xfrm>
              <a:custGeom>
                <a:avLst/>
                <a:gdLst>
                  <a:gd name="T0" fmla="*/ 44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1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4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4" y="44"/>
                    </a:moveTo>
                    <a:cubicBezTo>
                      <a:pt x="55" y="48"/>
                      <a:pt x="63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" y="56"/>
                      <a:pt x="10" y="48"/>
                      <a:pt x="21" y="44"/>
                    </a:cubicBezTo>
                    <a:cubicBezTo>
                      <a:pt x="16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49" y="40"/>
                      <a:pt x="44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8" name="Freeform: Shape 128">
                <a:extLst>
                  <a:ext uri="{FF2B5EF4-FFF2-40B4-BE49-F238E27FC236}">
                    <a16:creationId xmlns:a16="http://schemas.microsoft.com/office/drawing/2014/main" id="{564B10EF-FE73-4345-927E-836568200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528" y="3683069"/>
                <a:ext cx="106112" cy="107318"/>
              </a:xfrm>
              <a:custGeom>
                <a:avLst/>
                <a:gdLst>
                  <a:gd name="T0" fmla="*/ 45 w 66"/>
                  <a:gd name="T1" fmla="*/ 44 h 66"/>
                  <a:gd name="T2" fmla="*/ 66 w 66"/>
                  <a:gd name="T3" fmla="*/ 66 h 66"/>
                  <a:gd name="T4" fmla="*/ 0 w 66"/>
                  <a:gd name="T5" fmla="*/ 66 h 66"/>
                  <a:gd name="T6" fmla="*/ 22 w 66"/>
                  <a:gd name="T7" fmla="*/ 44 h 66"/>
                  <a:gd name="T8" fmla="*/ 13 w 66"/>
                  <a:gd name="T9" fmla="*/ 24 h 66"/>
                  <a:gd name="T10" fmla="*/ 33 w 66"/>
                  <a:gd name="T11" fmla="*/ 0 h 66"/>
                  <a:gd name="T12" fmla="*/ 53 w 66"/>
                  <a:gd name="T13" fmla="*/ 24 h 66"/>
                  <a:gd name="T14" fmla="*/ 45 w 66"/>
                  <a:gd name="T15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45" y="44"/>
                    </a:moveTo>
                    <a:cubicBezTo>
                      <a:pt x="56" y="48"/>
                      <a:pt x="64" y="56"/>
                      <a:pt x="66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3" y="56"/>
                      <a:pt x="11" y="48"/>
                      <a:pt x="22" y="44"/>
                    </a:cubicBezTo>
                    <a:cubicBezTo>
                      <a:pt x="17" y="40"/>
                      <a:pt x="13" y="32"/>
                      <a:pt x="13" y="24"/>
                    </a:cubicBezTo>
                    <a:cubicBezTo>
                      <a:pt x="13" y="11"/>
                      <a:pt x="22" y="0"/>
                      <a:pt x="33" y="0"/>
                    </a:cubicBezTo>
                    <a:cubicBezTo>
                      <a:pt x="44" y="0"/>
                      <a:pt x="53" y="11"/>
                      <a:pt x="53" y="24"/>
                    </a:cubicBezTo>
                    <a:cubicBezTo>
                      <a:pt x="53" y="32"/>
                      <a:pt x="50" y="40"/>
                      <a:pt x="45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9" name="Oval 129">
                <a:extLst>
                  <a:ext uri="{FF2B5EF4-FFF2-40B4-BE49-F238E27FC236}">
                    <a16:creationId xmlns:a16="http://schemas.microsoft.com/office/drawing/2014/main" id="{0810DD73-6432-4B0A-813C-D2BBC894F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738" y="3644483"/>
                <a:ext cx="63909" cy="6632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0" name="Freeform: Shape 130">
                <a:extLst>
                  <a:ext uri="{FF2B5EF4-FFF2-40B4-BE49-F238E27FC236}">
                    <a16:creationId xmlns:a16="http://schemas.microsoft.com/office/drawing/2014/main" id="{319BC14D-2BA9-4C13-8C52-68C8B6C0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110" y="3470845"/>
                <a:ext cx="132640" cy="154345"/>
              </a:xfrm>
              <a:custGeom>
                <a:avLst/>
                <a:gdLst>
                  <a:gd name="T0" fmla="*/ 0 w 110"/>
                  <a:gd name="T1" fmla="*/ 21 h 128"/>
                  <a:gd name="T2" fmla="*/ 24 w 110"/>
                  <a:gd name="T3" fmla="*/ 0 h 128"/>
                  <a:gd name="T4" fmla="*/ 110 w 110"/>
                  <a:gd name="T5" fmla="*/ 108 h 128"/>
                  <a:gd name="T6" fmla="*/ 86 w 110"/>
                  <a:gd name="T7" fmla="*/ 128 h 128"/>
                  <a:gd name="T8" fmla="*/ 0 w 110"/>
                  <a:gd name="T9" fmla="*/ 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28">
                    <a:moveTo>
                      <a:pt x="0" y="21"/>
                    </a:moveTo>
                    <a:lnTo>
                      <a:pt x="24" y="0"/>
                    </a:lnTo>
                    <a:lnTo>
                      <a:pt x="110" y="108"/>
                    </a:lnTo>
                    <a:lnTo>
                      <a:pt x="86" y="128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1" name="Freeform: Shape 131">
                <a:extLst>
                  <a:ext uri="{FF2B5EF4-FFF2-40B4-BE49-F238E27FC236}">
                    <a16:creationId xmlns:a16="http://schemas.microsoft.com/office/drawing/2014/main" id="{7C166F6B-9A54-4203-90A8-42CC2E083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757" y="3482903"/>
                <a:ext cx="113347" cy="131435"/>
              </a:xfrm>
              <a:custGeom>
                <a:avLst/>
                <a:gdLst>
                  <a:gd name="T0" fmla="*/ 0 w 94"/>
                  <a:gd name="T1" fmla="*/ 12 h 109"/>
                  <a:gd name="T2" fmla="*/ 79 w 94"/>
                  <a:gd name="T3" fmla="*/ 109 h 109"/>
                  <a:gd name="T4" fmla="*/ 94 w 94"/>
                  <a:gd name="T5" fmla="*/ 96 h 109"/>
                  <a:gd name="T6" fmla="*/ 16 w 94"/>
                  <a:gd name="T7" fmla="*/ 0 h 109"/>
                  <a:gd name="T8" fmla="*/ 0 w 94"/>
                  <a:gd name="T9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9">
                    <a:moveTo>
                      <a:pt x="0" y="12"/>
                    </a:moveTo>
                    <a:lnTo>
                      <a:pt x="79" y="109"/>
                    </a:lnTo>
                    <a:lnTo>
                      <a:pt x="94" y="96"/>
                    </a:lnTo>
                    <a:lnTo>
                      <a:pt x="16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2" name="Freeform: Shape 132">
                <a:extLst>
                  <a:ext uri="{FF2B5EF4-FFF2-40B4-BE49-F238E27FC236}">
                    <a16:creationId xmlns:a16="http://schemas.microsoft.com/office/drawing/2014/main" id="{A02206CB-8CCF-4297-9B44-91A31534D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06" y="3425024"/>
                <a:ext cx="100083" cy="100083"/>
              </a:xfrm>
              <a:custGeom>
                <a:avLst/>
                <a:gdLst>
                  <a:gd name="T0" fmla="*/ 26 w 62"/>
                  <a:gd name="T1" fmla="*/ 1 h 62"/>
                  <a:gd name="T2" fmla="*/ 52 w 62"/>
                  <a:gd name="T3" fmla="*/ 12 h 62"/>
                  <a:gd name="T4" fmla="*/ 47 w 62"/>
                  <a:gd name="T5" fmla="*/ 52 h 62"/>
                  <a:gd name="T6" fmla="*/ 7 w 62"/>
                  <a:gd name="T7" fmla="*/ 47 h 62"/>
                  <a:gd name="T8" fmla="*/ 3 w 62"/>
                  <a:gd name="T9" fmla="*/ 20 h 62"/>
                  <a:gd name="T10" fmla="*/ 13 w 62"/>
                  <a:gd name="T11" fmla="*/ 33 h 62"/>
                  <a:gd name="T12" fmla="*/ 18 w 62"/>
                  <a:gd name="T13" fmla="*/ 39 h 62"/>
                  <a:gd name="T14" fmla="*/ 27 w 62"/>
                  <a:gd name="T15" fmla="*/ 38 h 62"/>
                  <a:gd name="T16" fmla="*/ 35 w 62"/>
                  <a:gd name="T17" fmla="*/ 37 h 62"/>
                  <a:gd name="T18" fmla="*/ 38 w 62"/>
                  <a:gd name="T19" fmla="*/ 29 h 62"/>
                  <a:gd name="T20" fmla="*/ 41 w 62"/>
                  <a:gd name="T21" fmla="*/ 21 h 62"/>
                  <a:gd name="T22" fmla="*/ 36 w 62"/>
                  <a:gd name="T23" fmla="*/ 14 h 62"/>
                  <a:gd name="T24" fmla="*/ 26 w 62"/>
                  <a:gd name="T25" fmla="*/ 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26" y="1"/>
                    </a:moveTo>
                    <a:cubicBezTo>
                      <a:pt x="35" y="0"/>
                      <a:pt x="45" y="4"/>
                      <a:pt x="52" y="12"/>
                    </a:cubicBezTo>
                    <a:cubicBezTo>
                      <a:pt x="62" y="24"/>
                      <a:pt x="60" y="42"/>
                      <a:pt x="47" y="52"/>
                    </a:cubicBezTo>
                    <a:cubicBezTo>
                      <a:pt x="35" y="62"/>
                      <a:pt x="17" y="60"/>
                      <a:pt x="7" y="47"/>
                    </a:cubicBezTo>
                    <a:cubicBezTo>
                      <a:pt x="1" y="39"/>
                      <a:pt x="0" y="29"/>
                      <a:pt x="3" y="20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6" y="14"/>
                      <a:pt x="36" y="14"/>
                      <a:pt x="36" y="14"/>
                    </a:cubicBezTo>
                    <a:lnTo>
                      <a:pt x="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3" name="Freeform: Shape 133">
                <a:extLst>
                  <a:ext uri="{FF2B5EF4-FFF2-40B4-BE49-F238E27FC236}">
                    <a16:creationId xmlns:a16="http://schemas.microsoft.com/office/drawing/2014/main" id="{8977054C-617F-4AC0-B370-60A0A723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9077" y="3572134"/>
                <a:ext cx="100083" cy="100083"/>
              </a:xfrm>
              <a:custGeom>
                <a:avLst/>
                <a:gdLst>
                  <a:gd name="T0" fmla="*/ 59 w 62"/>
                  <a:gd name="T1" fmla="*/ 42 h 62"/>
                  <a:gd name="T2" fmla="*/ 54 w 62"/>
                  <a:gd name="T3" fmla="*/ 15 h 62"/>
                  <a:gd name="T4" fmla="*/ 14 w 62"/>
                  <a:gd name="T5" fmla="*/ 10 h 62"/>
                  <a:gd name="T6" fmla="*/ 10 w 62"/>
                  <a:gd name="T7" fmla="*/ 50 h 62"/>
                  <a:gd name="T8" fmla="*/ 35 w 62"/>
                  <a:gd name="T9" fmla="*/ 61 h 62"/>
                  <a:gd name="T10" fmla="*/ 25 w 62"/>
                  <a:gd name="T11" fmla="*/ 48 h 62"/>
                  <a:gd name="T12" fmla="*/ 20 w 62"/>
                  <a:gd name="T13" fmla="*/ 41 h 62"/>
                  <a:gd name="T14" fmla="*/ 23 w 62"/>
                  <a:gd name="T15" fmla="*/ 33 h 62"/>
                  <a:gd name="T16" fmla="*/ 26 w 62"/>
                  <a:gd name="T17" fmla="*/ 25 h 62"/>
                  <a:gd name="T18" fmla="*/ 35 w 62"/>
                  <a:gd name="T19" fmla="*/ 24 h 62"/>
                  <a:gd name="T20" fmla="*/ 43 w 62"/>
                  <a:gd name="T21" fmla="*/ 23 h 62"/>
                  <a:gd name="T22" fmla="*/ 48 w 62"/>
                  <a:gd name="T23" fmla="*/ 29 h 62"/>
                  <a:gd name="T24" fmla="*/ 59 w 62"/>
                  <a:gd name="T25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2">
                    <a:moveTo>
                      <a:pt x="59" y="42"/>
                    </a:moveTo>
                    <a:cubicBezTo>
                      <a:pt x="62" y="33"/>
                      <a:pt x="60" y="23"/>
                      <a:pt x="54" y="15"/>
                    </a:cubicBezTo>
                    <a:cubicBezTo>
                      <a:pt x="44" y="2"/>
                      <a:pt x="26" y="0"/>
                      <a:pt x="14" y="10"/>
                    </a:cubicBezTo>
                    <a:cubicBezTo>
                      <a:pt x="2" y="20"/>
                      <a:pt x="0" y="38"/>
                      <a:pt x="10" y="50"/>
                    </a:cubicBezTo>
                    <a:cubicBezTo>
                      <a:pt x="16" y="58"/>
                      <a:pt x="26" y="62"/>
                      <a:pt x="35" y="61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8" y="29"/>
                      <a:pt x="48" y="29"/>
                      <a:pt x="48" y="29"/>
                    </a:cubicBezTo>
                    <a:lnTo>
                      <a:pt x="59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" name="Freeform: Shape 134">
                <a:extLst>
                  <a:ext uri="{FF2B5EF4-FFF2-40B4-BE49-F238E27FC236}">
                    <a16:creationId xmlns:a16="http://schemas.microsoft.com/office/drawing/2014/main" id="{26DE3EDD-2D05-462D-A24F-EC7ECFAEA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518" y="3579369"/>
                <a:ext cx="81996" cy="80790"/>
              </a:xfrm>
              <a:custGeom>
                <a:avLst/>
                <a:gdLst>
                  <a:gd name="T0" fmla="*/ 51 w 51"/>
                  <a:gd name="T1" fmla="*/ 26 h 50"/>
                  <a:gd name="T2" fmla="*/ 45 w 51"/>
                  <a:gd name="T3" fmla="*/ 12 h 50"/>
                  <a:gd name="T4" fmla="*/ 12 w 51"/>
                  <a:gd name="T5" fmla="*/ 9 h 50"/>
                  <a:gd name="T6" fmla="*/ 8 w 51"/>
                  <a:gd name="T7" fmla="*/ 42 h 50"/>
                  <a:gd name="T8" fmla="*/ 20 w 51"/>
                  <a:gd name="T9" fmla="*/ 50 h 50"/>
                  <a:gd name="T10" fmla="*/ 10 w 51"/>
                  <a:gd name="T11" fmla="*/ 37 h 50"/>
                  <a:gd name="T12" fmla="*/ 18 w 51"/>
                  <a:gd name="T13" fmla="*/ 16 h 50"/>
                  <a:gd name="T14" fmla="*/ 40 w 51"/>
                  <a:gd name="T15" fmla="*/ 13 h 50"/>
                  <a:gd name="T16" fmla="*/ 51 w 51"/>
                  <a:gd name="T17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0">
                    <a:moveTo>
                      <a:pt x="51" y="26"/>
                    </a:moveTo>
                    <a:cubicBezTo>
                      <a:pt x="50" y="21"/>
                      <a:pt x="49" y="16"/>
                      <a:pt x="45" y="12"/>
                    </a:cubicBezTo>
                    <a:cubicBezTo>
                      <a:pt x="37" y="2"/>
                      <a:pt x="22" y="0"/>
                      <a:pt x="12" y="9"/>
                    </a:cubicBezTo>
                    <a:cubicBezTo>
                      <a:pt x="2" y="17"/>
                      <a:pt x="0" y="32"/>
                      <a:pt x="8" y="42"/>
                    </a:cubicBezTo>
                    <a:cubicBezTo>
                      <a:pt x="11" y="46"/>
                      <a:pt x="16" y="49"/>
                      <a:pt x="20" y="50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40" y="13"/>
                      <a:pt x="40" y="13"/>
                      <a:pt x="40" y="13"/>
                    </a:cubicBezTo>
                    <a:lnTo>
                      <a:pt x="5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5" name="Freeform: Shape 135">
                <a:extLst>
                  <a:ext uri="{FF2B5EF4-FFF2-40B4-BE49-F238E27FC236}">
                    <a16:creationId xmlns:a16="http://schemas.microsoft.com/office/drawing/2014/main" id="{C43ECD84-4620-4C32-9069-3746599D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53" y="3434670"/>
                <a:ext cx="80790" cy="80790"/>
              </a:xfrm>
              <a:custGeom>
                <a:avLst/>
                <a:gdLst>
                  <a:gd name="T0" fmla="*/ 0 w 50"/>
                  <a:gd name="T1" fmla="*/ 25 h 50"/>
                  <a:gd name="T2" fmla="*/ 5 w 50"/>
                  <a:gd name="T3" fmla="*/ 38 h 50"/>
                  <a:gd name="T4" fmla="*/ 38 w 50"/>
                  <a:gd name="T5" fmla="*/ 42 h 50"/>
                  <a:gd name="T6" fmla="*/ 42 w 50"/>
                  <a:gd name="T7" fmla="*/ 9 h 50"/>
                  <a:gd name="T8" fmla="*/ 30 w 50"/>
                  <a:gd name="T9" fmla="*/ 0 h 50"/>
                  <a:gd name="T10" fmla="*/ 40 w 50"/>
                  <a:gd name="T11" fmla="*/ 14 h 50"/>
                  <a:gd name="T12" fmla="*/ 32 w 50"/>
                  <a:gd name="T13" fmla="*/ 35 h 50"/>
                  <a:gd name="T14" fmla="*/ 10 w 50"/>
                  <a:gd name="T15" fmla="*/ 38 h 50"/>
                  <a:gd name="T16" fmla="*/ 0 w 50"/>
                  <a:gd name="T1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0">
                    <a:moveTo>
                      <a:pt x="0" y="25"/>
                    </a:moveTo>
                    <a:cubicBezTo>
                      <a:pt x="0" y="30"/>
                      <a:pt x="2" y="34"/>
                      <a:pt x="5" y="38"/>
                    </a:cubicBezTo>
                    <a:cubicBezTo>
                      <a:pt x="13" y="49"/>
                      <a:pt x="28" y="50"/>
                      <a:pt x="38" y="42"/>
                    </a:cubicBezTo>
                    <a:cubicBezTo>
                      <a:pt x="49" y="34"/>
                      <a:pt x="50" y="19"/>
                      <a:pt x="42" y="9"/>
                    </a:cubicBezTo>
                    <a:cubicBezTo>
                      <a:pt x="39" y="5"/>
                      <a:pt x="35" y="2"/>
                      <a:pt x="30" y="0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10" y="38"/>
                      <a:pt x="10" y="38"/>
                      <a:pt x="10" y="38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6" name="Freeform: Shape 136">
                <a:extLst>
                  <a:ext uri="{FF2B5EF4-FFF2-40B4-BE49-F238E27FC236}">
                    <a16:creationId xmlns:a16="http://schemas.microsoft.com/office/drawing/2014/main" id="{A9F07B4A-B93E-4294-8BEB-DF9C3358E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040" y="2275875"/>
                <a:ext cx="149522" cy="138669"/>
              </a:xfrm>
              <a:custGeom>
                <a:avLst/>
                <a:gdLst>
                  <a:gd name="T0" fmla="*/ 16 w 92"/>
                  <a:gd name="T1" fmla="*/ 86 h 86"/>
                  <a:gd name="T2" fmla="*/ 31 w 92"/>
                  <a:gd name="T3" fmla="*/ 71 h 86"/>
                  <a:gd name="T4" fmla="*/ 31 w 92"/>
                  <a:gd name="T5" fmla="*/ 71 h 86"/>
                  <a:gd name="T6" fmla="*/ 31 w 92"/>
                  <a:gd name="T7" fmla="*/ 20 h 86"/>
                  <a:gd name="T8" fmla="*/ 82 w 92"/>
                  <a:gd name="T9" fmla="*/ 20 h 86"/>
                  <a:gd name="T10" fmla="*/ 82 w 92"/>
                  <a:gd name="T11" fmla="*/ 56 h 86"/>
                  <a:gd name="T12" fmla="*/ 76 w 92"/>
                  <a:gd name="T13" fmla="*/ 55 h 86"/>
                  <a:gd name="T14" fmla="*/ 60 w 92"/>
                  <a:gd name="T15" fmla="*/ 71 h 86"/>
                  <a:gd name="T16" fmla="*/ 76 w 92"/>
                  <a:gd name="T17" fmla="*/ 86 h 86"/>
                  <a:gd name="T18" fmla="*/ 92 w 92"/>
                  <a:gd name="T19" fmla="*/ 71 h 86"/>
                  <a:gd name="T20" fmla="*/ 92 w 92"/>
                  <a:gd name="T21" fmla="*/ 71 h 86"/>
                  <a:gd name="T22" fmla="*/ 92 w 92"/>
                  <a:gd name="T23" fmla="*/ 71 h 86"/>
                  <a:gd name="T24" fmla="*/ 92 w 92"/>
                  <a:gd name="T25" fmla="*/ 20 h 86"/>
                  <a:gd name="T26" fmla="*/ 92 w 92"/>
                  <a:gd name="T27" fmla="*/ 0 h 86"/>
                  <a:gd name="T28" fmla="*/ 82 w 92"/>
                  <a:gd name="T29" fmla="*/ 0 h 86"/>
                  <a:gd name="T30" fmla="*/ 31 w 92"/>
                  <a:gd name="T31" fmla="*/ 0 h 86"/>
                  <a:gd name="T32" fmla="*/ 21 w 92"/>
                  <a:gd name="T33" fmla="*/ 0 h 86"/>
                  <a:gd name="T34" fmla="*/ 21 w 92"/>
                  <a:gd name="T35" fmla="*/ 20 h 86"/>
                  <a:gd name="T36" fmla="*/ 21 w 92"/>
                  <a:gd name="T37" fmla="*/ 56 h 86"/>
                  <a:gd name="T38" fmla="*/ 16 w 92"/>
                  <a:gd name="T39" fmla="*/ 55 h 86"/>
                  <a:gd name="T40" fmla="*/ 0 w 92"/>
                  <a:gd name="T41" fmla="*/ 71 h 86"/>
                  <a:gd name="T42" fmla="*/ 16 w 92"/>
                  <a:gd name="T4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86">
                    <a:moveTo>
                      <a:pt x="16" y="86"/>
                    </a:moveTo>
                    <a:cubicBezTo>
                      <a:pt x="24" y="86"/>
                      <a:pt x="31" y="79"/>
                      <a:pt x="31" y="71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0" y="55"/>
                      <a:pt x="78" y="55"/>
                      <a:pt x="76" y="55"/>
                    </a:cubicBezTo>
                    <a:cubicBezTo>
                      <a:pt x="67" y="55"/>
                      <a:pt x="60" y="62"/>
                      <a:pt x="60" y="71"/>
                    </a:cubicBezTo>
                    <a:cubicBezTo>
                      <a:pt x="60" y="79"/>
                      <a:pt x="67" y="86"/>
                      <a:pt x="76" y="86"/>
                    </a:cubicBezTo>
                    <a:cubicBezTo>
                      <a:pt x="85" y="86"/>
                      <a:pt x="92" y="79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5"/>
                      <a:pt x="18" y="55"/>
                      <a:pt x="16" y="55"/>
                    </a:cubicBezTo>
                    <a:cubicBezTo>
                      <a:pt x="7" y="55"/>
                      <a:pt x="0" y="62"/>
                      <a:pt x="0" y="71"/>
                    </a:cubicBezTo>
                    <a:cubicBezTo>
                      <a:pt x="0" y="79"/>
                      <a:pt x="7" y="86"/>
                      <a:pt x="16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7" name="Freeform: Shape 137">
                <a:extLst>
                  <a:ext uri="{FF2B5EF4-FFF2-40B4-BE49-F238E27FC236}">
                    <a16:creationId xmlns:a16="http://schemas.microsoft.com/office/drawing/2014/main" id="{2F00108B-9551-4E6D-AF0F-C56B52320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319" y="2232466"/>
                <a:ext cx="141081" cy="104906"/>
              </a:xfrm>
              <a:custGeom>
                <a:avLst/>
                <a:gdLst>
                  <a:gd name="T0" fmla="*/ 44 w 87"/>
                  <a:gd name="T1" fmla="*/ 0 h 65"/>
                  <a:gd name="T2" fmla="*/ 0 w 87"/>
                  <a:gd name="T3" fmla="*/ 43 h 65"/>
                  <a:gd name="T4" fmla="*/ 5 w 87"/>
                  <a:gd name="T5" fmla="*/ 64 h 65"/>
                  <a:gd name="T6" fmla="*/ 5 w 87"/>
                  <a:gd name="T7" fmla="*/ 53 h 65"/>
                  <a:gd name="T8" fmla="*/ 7 w 87"/>
                  <a:gd name="T9" fmla="*/ 47 h 65"/>
                  <a:gd name="T10" fmla="*/ 7 w 87"/>
                  <a:gd name="T11" fmla="*/ 43 h 65"/>
                  <a:gd name="T12" fmla="*/ 44 w 87"/>
                  <a:gd name="T13" fmla="*/ 7 h 65"/>
                  <a:gd name="T14" fmla="*/ 80 w 87"/>
                  <a:gd name="T15" fmla="*/ 43 h 65"/>
                  <a:gd name="T16" fmla="*/ 80 w 87"/>
                  <a:gd name="T17" fmla="*/ 47 h 65"/>
                  <a:gd name="T18" fmla="*/ 82 w 87"/>
                  <a:gd name="T19" fmla="*/ 53 h 65"/>
                  <a:gd name="T20" fmla="*/ 82 w 87"/>
                  <a:gd name="T21" fmla="*/ 65 h 65"/>
                  <a:gd name="T22" fmla="*/ 87 w 87"/>
                  <a:gd name="T23" fmla="*/ 43 h 65"/>
                  <a:gd name="T24" fmla="*/ 44 w 87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5">
                    <a:moveTo>
                      <a:pt x="44" y="0"/>
                    </a:moveTo>
                    <a:cubicBezTo>
                      <a:pt x="20" y="0"/>
                      <a:pt x="0" y="19"/>
                      <a:pt x="0" y="43"/>
                    </a:cubicBezTo>
                    <a:cubicBezTo>
                      <a:pt x="0" y="51"/>
                      <a:pt x="2" y="58"/>
                      <a:pt x="5" y="64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1"/>
                      <a:pt x="6" y="49"/>
                      <a:pt x="7" y="47"/>
                    </a:cubicBezTo>
                    <a:cubicBezTo>
                      <a:pt x="7" y="46"/>
                      <a:pt x="7" y="45"/>
                      <a:pt x="7" y="43"/>
                    </a:cubicBezTo>
                    <a:cubicBezTo>
                      <a:pt x="7" y="23"/>
                      <a:pt x="24" y="7"/>
                      <a:pt x="44" y="7"/>
                    </a:cubicBezTo>
                    <a:cubicBezTo>
                      <a:pt x="64" y="7"/>
                      <a:pt x="80" y="23"/>
                      <a:pt x="80" y="43"/>
                    </a:cubicBezTo>
                    <a:cubicBezTo>
                      <a:pt x="80" y="45"/>
                      <a:pt x="80" y="46"/>
                      <a:pt x="80" y="47"/>
                    </a:cubicBezTo>
                    <a:cubicBezTo>
                      <a:pt x="81" y="49"/>
                      <a:pt x="82" y="51"/>
                      <a:pt x="82" y="5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5" y="58"/>
                      <a:pt x="87" y="51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8" name="Freeform: Shape 138">
                <a:extLst>
                  <a:ext uri="{FF2B5EF4-FFF2-40B4-BE49-F238E27FC236}">
                    <a16:creationId xmlns:a16="http://schemas.microsoft.com/office/drawing/2014/main" id="{70EA2F7E-BFAC-4B16-B4CB-B53058F78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583" y="2303609"/>
                <a:ext cx="31351" cy="54262"/>
              </a:xfrm>
              <a:custGeom>
                <a:avLst/>
                <a:gdLst>
                  <a:gd name="T0" fmla="*/ 0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3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3 w 19"/>
                  <a:gd name="T15" fmla="*/ 0 h 34"/>
                  <a:gd name="T16" fmla="*/ 0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0" y="7"/>
                    </a:moveTo>
                    <a:cubicBezTo>
                      <a:pt x="0" y="7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3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1" y="3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9" name="Freeform: Shape 139">
                <a:extLst>
                  <a:ext uri="{FF2B5EF4-FFF2-40B4-BE49-F238E27FC236}">
                    <a16:creationId xmlns:a16="http://schemas.microsoft.com/office/drawing/2014/main" id="{AF4457F7-752A-48A3-8621-FC514922D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990" y="2303609"/>
                <a:ext cx="31351" cy="54262"/>
              </a:xfrm>
              <a:custGeom>
                <a:avLst/>
                <a:gdLst>
                  <a:gd name="T0" fmla="*/ 19 w 19"/>
                  <a:gd name="T1" fmla="*/ 25 h 34"/>
                  <a:gd name="T2" fmla="*/ 19 w 19"/>
                  <a:gd name="T3" fmla="*/ 20 h 34"/>
                  <a:gd name="T4" fmla="*/ 19 w 19"/>
                  <a:gd name="T5" fmla="*/ 9 h 34"/>
                  <a:gd name="T6" fmla="*/ 19 w 19"/>
                  <a:gd name="T7" fmla="*/ 8 h 34"/>
                  <a:gd name="T8" fmla="*/ 6 w 19"/>
                  <a:gd name="T9" fmla="*/ 0 h 34"/>
                  <a:gd name="T10" fmla="*/ 0 w 19"/>
                  <a:gd name="T11" fmla="*/ 0 h 34"/>
                  <a:gd name="T12" fmla="*/ 0 w 19"/>
                  <a:gd name="T13" fmla="*/ 34 h 34"/>
                  <a:gd name="T14" fmla="*/ 6 w 19"/>
                  <a:gd name="T15" fmla="*/ 34 h 34"/>
                  <a:gd name="T16" fmla="*/ 19 w 19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9" y="25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3"/>
                      <a:pt x="13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3" y="34"/>
                      <a:pt x="19" y="30"/>
                      <a:pt x="19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0" name="Freeform: Shape 140">
                <a:extLst>
                  <a:ext uri="{FF2B5EF4-FFF2-40B4-BE49-F238E27FC236}">
                    <a16:creationId xmlns:a16="http://schemas.microsoft.com/office/drawing/2014/main" id="{5E709A26-E906-4D8F-814E-2986945AF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529" y="3768683"/>
                <a:ext cx="159168" cy="159168"/>
              </a:xfrm>
              <a:custGeom>
                <a:avLst/>
                <a:gdLst>
                  <a:gd name="T0" fmla="*/ 72 w 132"/>
                  <a:gd name="T1" fmla="*/ 51 h 132"/>
                  <a:gd name="T2" fmla="*/ 72 w 132"/>
                  <a:gd name="T3" fmla="*/ 41 h 132"/>
                  <a:gd name="T4" fmla="*/ 97 w 132"/>
                  <a:gd name="T5" fmla="*/ 41 h 132"/>
                  <a:gd name="T6" fmla="*/ 97 w 132"/>
                  <a:gd name="T7" fmla="*/ 0 h 132"/>
                  <a:gd name="T8" fmla="*/ 35 w 132"/>
                  <a:gd name="T9" fmla="*/ 0 h 132"/>
                  <a:gd name="T10" fmla="*/ 35 w 132"/>
                  <a:gd name="T11" fmla="*/ 41 h 132"/>
                  <a:gd name="T12" fmla="*/ 61 w 132"/>
                  <a:gd name="T13" fmla="*/ 41 h 132"/>
                  <a:gd name="T14" fmla="*/ 61 w 132"/>
                  <a:gd name="T15" fmla="*/ 51 h 132"/>
                  <a:gd name="T16" fmla="*/ 26 w 132"/>
                  <a:gd name="T17" fmla="*/ 51 h 132"/>
                  <a:gd name="T18" fmla="*/ 26 w 132"/>
                  <a:gd name="T19" fmla="*/ 46 h 132"/>
                  <a:gd name="T20" fmla="*/ 11 w 132"/>
                  <a:gd name="T21" fmla="*/ 46 h 132"/>
                  <a:gd name="T22" fmla="*/ 11 w 132"/>
                  <a:gd name="T23" fmla="*/ 51 h 132"/>
                  <a:gd name="T24" fmla="*/ 0 w 132"/>
                  <a:gd name="T25" fmla="*/ 51 h 132"/>
                  <a:gd name="T26" fmla="*/ 0 w 132"/>
                  <a:gd name="T27" fmla="*/ 132 h 132"/>
                  <a:gd name="T28" fmla="*/ 132 w 132"/>
                  <a:gd name="T29" fmla="*/ 132 h 132"/>
                  <a:gd name="T30" fmla="*/ 132 w 132"/>
                  <a:gd name="T31" fmla="*/ 51 h 132"/>
                  <a:gd name="T32" fmla="*/ 72 w 132"/>
                  <a:gd name="T33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2">
                    <a:moveTo>
                      <a:pt x="72" y="51"/>
                    </a:moveTo>
                    <a:lnTo>
                      <a:pt x="72" y="41"/>
                    </a:lnTo>
                    <a:lnTo>
                      <a:pt x="97" y="41"/>
                    </a:lnTo>
                    <a:lnTo>
                      <a:pt x="97" y="0"/>
                    </a:lnTo>
                    <a:lnTo>
                      <a:pt x="35" y="0"/>
                    </a:lnTo>
                    <a:lnTo>
                      <a:pt x="35" y="41"/>
                    </a:lnTo>
                    <a:lnTo>
                      <a:pt x="61" y="41"/>
                    </a:lnTo>
                    <a:lnTo>
                      <a:pt x="61" y="51"/>
                    </a:lnTo>
                    <a:lnTo>
                      <a:pt x="26" y="51"/>
                    </a:lnTo>
                    <a:lnTo>
                      <a:pt x="26" y="46"/>
                    </a:lnTo>
                    <a:lnTo>
                      <a:pt x="11" y="46"/>
                    </a:lnTo>
                    <a:lnTo>
                      <a:pt x="11" y="51"/>
                    </a:lnTo>
                    <a:lnTo>
                      <a:pt x="0" y="51"/>
                    </a:lnTo>
                    <a:lnTo>
                      <a:pt x="0" y="132"/>
                    </a:lnTo>
                    <a:lnTo>
                      <a:pt x="132" y="132"/>
                    </a:lnTo>
                    <a:lnTo>
                      <a:pt x="132" y="51"/>
                    </a:lnTo>
                    <a:lnTo>
                      <a:pt x="72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1" name="Freeform: Shape 141">
                <a:extLst>
                  <a:ext uri="{FF2B5EF4-FFF2-40B4-BE49-F238E27FC236}">
                    <a16:creationId xmlns:a16="http://schemas.microsoft.com/office/drawing/2014/main" id="{4C728AEA-525F-40F8-8BDA-585B29AA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346" y="3842238"/>
                <a:ext cx="18087" cy="6029"/>
              </a:xfrm>
              <a:custGeom>
                <a:avLst/>
                <a:gdLst>
                  <a:gd name="T0" fmla="*/ 15 w 15"/>
                  <a:gd name="T1" fmla="*/ 5 h 5"/>
                  <a:gd name="T2" fmla="*/ 15 w 15"/>
                  <a:gd name="T3" fmla="*/ 5 h 5"/>
                  <a:gd name="T4" fmla="*/ 0 w 15"/>
                  <a:gd name="T5" fmla="*/ 5 h 5"/>
                  <a:gd name="T6" fmla="*/ 0 w 15"/>
                  <a:gd name="T7" fmla="*/ 0 h 5"/>
                  <a:gd name="T8" fmla="*/ 15 w 15"/>
                  <a:gd name="T9" fmla="*/ 0 h 5"/>
                  <a:gd name="T10" fmla="*/ 15 w 1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15" y="5"/>
                    </a:move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DA89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2" name="Freeform: Shape 142">
                <a:extLst>
                  <a:ext uri="{FF2B5EF4-FFF2-40B4-BE49-F238E27FC236}">
                    <a16:creationId xmlns:a16="http://schemas.microsoft.com/office/drawing/2014/main" id="{C89F0F4C-0488-4FC6-AFCE-DCB1BD2F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967" y="3848267"/>
                <a:ext cx="61497" cy="61497"/>
              </a:xfrm>
              <a:custGeom>
                <a:avLst/>
                <a:gdLst>
                  <a:gd name="T0" fmla="*/ 19 w 38"/>
                  <a:gd name="T1" fmla="*/ 38 h 38"/>
                  <a:gd name="T2" fmla="*/ 19 w 38"/>
                  <a:gd name="T3" fmla="*/ 38 h 38"/>
                  <a:gd name="T4" fmla="*/ 0 w 38"/>
                  <a:gd name="T5" fmla="*/ 19 h 38"/>
                  <a:gd name="T6" fmla="*/ 19 w 38"/>
                  <a:gd name="T7" fmla="*/ 0 h 38"/>
                  <a:gd name="T8" fmla="*/ 38 w 38"/>
                  <a:gd name="T9" fmla="*/ 19 h 38"/>
                  <a:gd name="T10" fmla="*/ 19 w 38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ubicBezTo>
                      <a:pt x="38" y="29"/>
                      <a:pt x="29" y="38"/>
                      <a:pt x="19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3" name="Freeform: Shape 143">
                <a:extLst>
                  <a:ext uri="{FF2B5EF4-FFF2-40B4-BE49-F238E27FC236}">
                    <a16:creationId xmlns:a16="http://schemas.microsoft.com/office/drawing/2014/main" id="{A80A4DE2-90DA-49BA-95E8-54092565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379" y="3777123"/>
                <a:ext cx="55468" cy="33763"/>
              </a:xfrm>
              <a:custGeom>
                <a:avLst/>
                <a:gdLst>
                  <a:gd name="T0" fmla="*/ 0 w 46"/>
                  <a:gd name="T1" fmla="*/ 28 h 28"/>
                  <a:gd name="T2" fmla="*/ 0 w 46"/>
                  <a:gd name="T3" fmla="*/ 28 h 28"/>
                  <a:gd name="T4" fmla="*/ 0 w 46"/>
                  <a:gd name="T5" fmla="*/ 0 h 28"/>
                  <a:gd name="T6" fmla="*/ 46 w 46"/>
                  <a:gd name="T7" fmla="*/ 0 h 28"/>
                  <a:gd name="T8" fmla="*/ 46 w 46"/>
                  <a:gd name="T9" fmla="*/ 28 h 28"/>
                  <a:gd name="T10" fmla="*/ 0 w 4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28">
                    <a:moveTo>
                      <a:pt x="0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4" name="Freeform: Shape 144">
                <a:extLst>
                  <a:ext uri="{FF2B5EF4-FFF2-40B4-BE49-F238E27FC236}">
                    <a16:creationId xmlns:a16="http://schemas.microsoft.com/office/drawing/2014/main" id="{0E3CCFEE-7AE0-44D1-BCFA-C9A2FF1A4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720450"/>
                <a:ext cx="203784" cy="100083"/>
              </a:xfrm>
              <a:custGeom>
                <a:avLst/>
                <a:gdLst>
                  <a:gd name="T0" fmla="*/ 108 w 126"/>
                  <a:gd name="T1" fmla="*/ 44 h 62"/>
                  <a:gd name="T2" fmla="*/ 126 w 126"/>
                  <a:gd name="T3" fmla="*/ 22 h 62"/>
                  <a:gd name="T4" fmla="*/ 108 w 126"/>
                  <a:gd name="T5" fmla="*/ 0 h 62"/>
                  <a:gd name="T6" fmla="*/ 108 w 126"/>
                  <a:gd name="T7" fmla="*/ 10 h 62"/>
                  <a:gd name="T8" fmla="*/ 116 w 126"/>
                  <a:gd name="T9" fmla="*/ 22 h 62"/>
                  <a:gd name="T10" fmla="*/ 108 w 126"/>
                  <a:gd name="T11" fmla="*/ 34 h 62"/>
                  <a:gd name="T12" fmla="*/ 108 w 126"/>
                  <a:gd name="T13" fmla="*/ 44 h 62"/>
                  <a:gd name="T14" fmla="*/ 53 w 126"/>
                  <a:gd name="T15" fmla="*/ 62 h 62"/>
                  <a:gd name="T16" fmla="*/ 94 w 126"/>
                  <a:gd name="T17" fmla="*/ 42 h 62"/>
                  <a:gd name="T18" fmla="*/ 104 w 126"/>
                  <a:gd name="T19" fmla="*/ 44 h 62"/>
                  <a:gd name="T20" fmla="*/ 108 w 126"/>
                  <a:gd name="T21" fmla="*/ 44 h 62"/>
                  <a:gd name="T22" fmla="*/ 108 w 126"/>
                  <a:gd name="T23" fmla="*/ 34 h 62"/>
                  <a:gd name="T24" fmla="*/ 104 w 126"/>
                  <a:gd name="T25" fmla="*/ 35 h 62"/>
                  <a:gd name="T26" fmla="*/ 100 w 126"/>
                  <a:gd name="T27" fmla="*/ 34 h 62"/>
                  <a:gd name="T28" fmla="*/ 106 w 126"/>
                  <a:gd name="T29" fmla="*/ 10 h 62"/>
                  <a:gd name="T30" fmla="*/ 106 w 126"/>
                  <a:gd name="T31" fmla="*/ 10 h 62"/>
                  <a:gd name="T32" fmla="*/ 106 w 126"/>
                  <a:gd name="T33" fmla="*/ 10 h 62"/>
                  <a:gd name="T34" fmla="*/ 108 w 126"/>
                  <a:gd name="T35" fmla="*/ 10 h 62"/>
                  <a:gd name="T36" fmla="*/ 108 w 126"/>
                  <a:gd name="T37" fmla="*/ 0 h 62"/>
                  <a:gd name="T38" fmla="*/ 105 w 126"/>
                  <a:gd name="T39" fmla="*/ 0 h 62"/>
                  <a:gd name="T40" fmla="*/ 105 w 126"/>
                  <a:gd name="T41" fmla="*/ 0 h 62"/>
                  <a:gd name="T42" fmla="*/ 1 w 126"/>
                  <a:gd name="T43" fmla="*/ 0 h 62"/>
                  <a:gd name="T44" fmla="*/ 0 w 126"/>
                  <a:gd name="T45" fmla="*/ 10 h 62"/>
                  <a:gd name="T46" fmla="*/ 53 w 126"/>
                  <a:gd name="T4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62">
                    <a:moveTo>
                      <a:pt x="108" y="44"/>
                    </a:moveTo>
                    <a:cubicBezTo>
                      <a:pt x="118" y="42"/>
                      <a:pt x="126" y="33"/>
                      <a:pt x="126" y="22"/>
                    </a:cubicBezTo>
                    <a:cubicBezTo>
                      <a:pt x="126" y="11"/>
                      <a:pt x="118" y="2"/>
                      <a:pt x="108" y="0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13" y="12"/>
                      <a:pt x="116" y="17"/>
                      <a:pt x="116" y="22"/>
                    </a:cubicBezTo>
                    <a:cubicBezTo>
                      <a:pt x="116" y="27"/>
                      <a:pt x="113" y="32"/>
                      <a:pt x="108" y="34"/>
                    </a:cubicBezTo>
                    <a:lnTo>
                      <a:pt x="108" y="44"/>
                    </a:lnTo>
                    <a:close/>
                    <a:moveTo>
                      <a:pt x="53" y="62"/>
                    </a:moveTo>
                    <a:cubicBezTo>
                      <a:pt x="70" y="62"/>
                      <a:pt x="85" y="54"/>
                      <a:pt x="94" y="42"/>
                    </a:cubicBezTo>
                    <a:cubicBezTo>
                      <a:pt x="97" y="44"/>
                      <a:pt x="100" y="44"/>
                      <a:pt x="104" y="44"/>
                    </a:cubicBezTo>
                    <a:cubicBezTo>
                      <a:pt x="105" y="44"/>
                      <a:pt x="107" y="44"/>
                      <a:pt x="108" y="4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5" y="35"/>
                      <a:pt x="104" y="35"/>
                    </a:cubicBezTo>
                    <a:cubicBezTo>
                      <a:pt x="102" y="35"/>
                      <a:pt x="101" y="34"/>
                      <a:pt x="100" y="34"/>
                    </a:cubicBezTo>
                    <a:cubicBezTo>
                      <a:pt x="103" y="27"/>
                      <a:pt x="106" y="18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7" y="0"/>
                      <a:pt x="106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0" y="6"/>
                      <a:pt x="0" y="10"/>
                    </a:cubicBezTo>
                    <a:cubicBezTo>
                      <a:pt x="0" y="39"/>
                      <a:pt x="24" y="62"/>
                      <a:pt x="5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5" name="Rectangle 145">
                <a:extLst>
                  <a:ext uri="{FF2B5EF4-FFF2-40B4-BE49-F238E27FC236}">
                    <a16:creationId xmlns:a16="http://schemas.microsoft.com/office/drawing/2014/main" id="{3E3E085D-A6A5-41CB-A392-7E8D90FE2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000" y="3830180"/>
                <a:ext cx="184491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" name="Freeform: Shape 146">
                <a:extLst>
                  <a:ext uri="{FF2B5EF4-FFF2-40B4-BE49-F238E27FC236}">
                    <a16:creationId xmlns:a16="http://schemas.microsoft.com/office/drawing/2014/main" id="{A60B92FE-7E46-4941-9C76-E1A51CF2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204" y="3630013"/>
                <a:ext cx="33763" cy="84408"/>
              </a:xfrm>
              <a:custGeom>
                <a:avLst/>
                <a:gdLst>
                  <a:gd name="T0" fmla="*/ 7 w 21"/>
                  <a:gd name="T1" fmla="*/ 40 h 52"/>
                  <a:gd name="T2" fmla="*/ 10 w 21"/>
                  <a:gd name="T3" fmla="*/ 50 h 52"/>
                  <a:gd name="T4" fmla="*/ 19 w 21"/>
                  <a:gd name="T5" fmla="*/ 32 h 52"/>
                  <a:gd name="T6" fmla="*/ 14 w 21"/>
                  <a:gd name="T7" fmla="*/ 21 h 52"/>
                  <a:gd name="T8" fmla="*/ 13 w 21"/>
                  <a:gd name="T9" fmla="*/ 13 h 52"/>
                  <a:gd name="T10" fmla="*/ 8 w 21"/>
                  <a:gd name="T11" fmla="*/ 4 h 52"/>
                  <a:gd name="T12" fmla="*/ 3 w 21"/>
                  <a:gd name="T13" fmla="*/ 22 h 52"/>
                  <a:gd name="T14" fmla="*/ 7 w 21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2">
                    <a:moveTo>
                      <a:pt x="7" y="40"/>
                    </a:moveTo>
                    <a:cubicBezTo>
                      <a:pt x="1" y="42"/>
                      <a:pt x="4" y="52"/>
                      <a:pt x="10" y="50"/>
                    </a:cubicBezTo>
                    <a:cubicBezTo>
                      <a:pt x="18" y="47"/>
                      <a:pt x="21" y="40"/>
                      <a:pt x="19" y="32"/>
                    </a:cubicBezTo>
                    <a:cubicBezTo>
                      <a:pt x="18" y="28"/>
                      <a:pt x="16" y="25"/>
                      <a:pt x="14" y="21"/>
                    </a:cubicBezTo>
                    <a:cubicBezTo>
                      <a:pt x="13" y="19"/>
                      <a:pt x="11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2" y="8"/>
                      <a:pt x="0" y="16"/>
                      <a:pt x="3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7" name="Freeform: Shape 147">
                <a:extLst>
                  <a:ext uri="{FF2B5EF4-FFF2-40B4-BE49-F238E27FC236}">
                    <a16:creationId xmlns:a16="http://schemas.microsoft.com/office/drawing/2014/main" id="{5B9D34A2-BA58-46AB-984B-35AD69DCE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6436" y="3630013"/>
                <a:ext cx="32557" cy="84408"/>
              </a:xfrm>
              <a:custGeom>
                <a:avLst/>
                <a:gdLst>
                  <a:gd name="T0" fmla="*/ 7 w 20"/>
                  <a:gd name="T1" fmla="*/ 40 h 52"/>
                  <a:gd name="T2" fmla="*/ 10 w 20"/>
                  <a:gd name="T3" fmla="*/ 50 h 52"/>
                  <a:gd name="T4" fmla="*/ 18 w 20"/>
                  <a:gd name="T5" fmla="*/ 32 h 52"/>
                  <a:gd name="T6" fmla="*/ 13 w 20"/>
                  <a:gd name="T7" fmla="*/ 21 h 52"/>
                  <a:gd name="T8" fmla="*/ 13 w 20"/>
                  <a:gd name="T9" fmla="*/ 13 h 52"/>
                  <a:gd name="T10" fmla="*/ 8 w 20"/>
                  <a:gd name="T11" fmla="*/ 4 h 52"/>
                  <a:gd name="T12" fmla="*/ 2 w 20"/>
                  <a:gd name="T13" fmla="*/ 22 h 52"/>
                  <a:gd name="T14" fmla="*/ 7 w 20"/>
                  <a:gd name="T1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52">
                    <a:moveTo>
                      <a:pt x="7" y="40"/>
                    </a:moveTo>
                    <a:cubicBezTo>
                      <a:pt x="0" y="42"/>
                      <a:pt x="3" y="52"/>
                      <a:pt x="10" y="50"/>
                    </a:cubicBezTo>
                    <a:cubicBezTo>
                      <a:pt x="18" y="47"/>
                      <a:pt x="20" y="40"/>
                      <a:pt x="18" y="32"/>
                    </a:cubicBezTo>
                    <a:cubicBezTo>
                      <a:pt x="17" y="28"/>
                      <a:pt x="15" y="25"/>
                      <a:pt x="13" y="21"/>
                    </a:cubicBezTo>
                    <a:cubicBezTo>
                      <a:pt x="12" y="19"/>
                      <a:pt x="10" y="15"/>
                      <a:pt x="13" y="13"/>
                    </a:cubicBezTo>
                    <a:cubicBezTo>
                      <a:pt x="19" y="10"/>
                      <a:pt x="14" y="0"/>
                      <a:pt x="8" y="4"/>
                    </a:cubicBezTo>
                    <a:cubicBezTo>
                      <a:pt x="1" y="8"/>
                      <a:pt x="0" y="16"/>
                      <a:pt x="2" y="22"/>
                    </a:cubicBezTo>
                    <a:cubicBezTo>
                      <a:pt x="3" y="25"/>
                      <a:pt x="12" y="38"/>
                      <a:pt x="7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8" name="Freeform: Shape 148">
                <a:extLst>
                  <a:ext uri="{FF2B5EF4-FFF2-40B4-BE49-F238E27FC236}">
                    <a16:creationId xmlns:a16="http://schemas.microsoft.com/office/drawing/2014/main" id="{977CA6A6-BD73-4908-9E23-0AA688F04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4753" y="2069680"/>
                <a:ext cx="83202" cy="84408"/>
              </a:xfrm>
              <a:custGeom>
                <a:avLst/>
                <a:gdLst>
                  <a:gd name="T0" fmla="*/ 11 w 51"/>
                  <a:gd name="T1" fmla="*/ 48 h 52"/>
                  <a:gd name="T2" fmla="*/ 25 w 51"/>
                  <a:gd name="T3" fmla="*/ 52 h 52"/>
                  <a:gd name="T4" fmla="*/ 51 w 51"/>
                  <a:gd name="T5" fmla="*/ 26 h 52"/>
                  <a:gd name="T6" fmla="*/ 25 w 51"/>
                  <a:gd name="T7" fmla="*/ 0 h 52"/>
                  <a:gd name="T8" fmla="*/ 0 w 51"/>
                  <a:gd name="T9" fmla="*/ 22 h 52"/>
                  <a:gd name="T10" fmla="*/ 25 w 51"/>
                  <a:gd name="T11" fmla="*/ 22 h 52"/>
                  <a:gd name="T12" fmla="*/ 34 w 51"/>
                  <a:gd name="T13" fmla="*/ 22 h 52"/>
                  <a:gd name="T14" fmla="*/ 28 w 51"/>
                  <a:gd name="T15" fmla="*/ 29 h 52"/>
                  <a:gd name="T16" fmla="*/ 11 w 51"/>
                  <a:gd name="T17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2">
                    <a:moveTo>
                      <a:pt x="11" y="48"/>
                    </a:moveTo>
                    <a:cubicBezTo>
                      <a:pt x="15" y="50"/>
                      <a:pt x="20" y="52"/>
                      <a:pt x="25" y="52"/>
                    </a:cubicBezTo>
                    <a:cubicBezTo>
                      <a:pt x="39" y="52"/>
                      <a:pt x="51" y="40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ubicBezTo>
                      <a:pt x="12" y="0"/>
                      <a:pt x="2" y="10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9" name="Freeform: Shape 149">
                <a:extLst>
                  <a:ext uri="{FF2B5EF4-FFF2-40B4-BE49-F238E27FC236}">
                    <a16:creationId xmlns:a16="http://schemas.microsoft.com/office/drawing/2014/main" id="{231FF624-BD12-4F7F-9F87-6E04C2EB8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524" y="2111884"/>
                <a:ext cx="171227" cy="161580"/>
              </a:xfrm>
              <a:custGeom>
                <a:avLst/>
                <a:gdLst>
                  <a:gd name="T0" fmla="*/ 47 w 106"/>
                  <a:gd name="T1" fmla="*/ 54 h 100"/>
                  <a:gd name="T2" fmla="*/ 47 w 106"/>
                  <a:gd name="T3" fmla="*/ 56 h 100"/>
                  <a:gd name="T4" fmla="*/ 47 w 106"/>
                  <a:gd name="T5" fmla="*/ 59 h 100"/>
                  <a:gd name="T6" fmla="*/ 47 w 106"/>
                  <a:gd name="T7" fmla="*/ 91 h 100"/>
                  <a:gd name="T8" fmla="*/ 35 w 106"/>
                  <a:gd name="T9" fmla="*/ 100 h 100"/>
                  <a:gd name="T10" fmla="*/ 70 w 106"/>
                  <a:gd name="T11" fmla="*/ 100 h 100"/>
                  <a:gd name="T12" fmla="*/ 59 w 106"/>
                  <a:gd name="T13" fmla="*/ 91 h 100"/>
                  <a:gd name="T14" fmla="*/ 59 w 106"/>
                  <a:gd name="T15" fmla="*/ 59 h 100"/>
                  <a:gd name="T16" fmla="*/ 59 w 106"/>
                  <a:gd name="T17" fmla="*/ 56 h 100"/>
                  <a:gd name="T18" fmla="*/ 59 w 106"/>
                  <a:gd name="T19" fmla="*/ 54 h 100"/>
                  <a:gd name="T20" fmla="*/ 89 w 106"/>
                  <a:gd name="T21" fmla="*/ 19 h 100"/>
                  <a:gd name="T22" fmla="*/ 106 w 106"/>
                  <a:gd name="T23" fmla="*/ 0 h 100"/>
                  <a:gd name="T24" fmla="*/ 80 w 106"/>
                  <a:gd name="T25" fmla="*/ 0 h 100"/>
                  <a:gd name="T26" fmla="*/ 0 w 106"/>
                  <a:gd name="T27" fmla="*/ 0 h 100"/>
                  <a:gd name="T28" fmla="*/ 47 w 106"/>
                  <a:gd name="T29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100">
                    <a:moveTo>
                      <a:pt x="47" y="54"/>
                    </a:move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0" y="92"/>
                      <a:pt x="35" y="96"/>
                      <a:pt x="35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96"/>
                      <a:pt x="65" y="93"/>
                      <a:pt x="59" y="91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0" name="Freeform: Shape 150">
                <a:extLst>
                  <a:ext uri="{FF2B5EF4-FFF2-40B4-BE49-F238E27FC236}">
                    <a16:creationId xmlns:a16="http://schemas.microsoft.com/office/drawing/2014/main" id="{5472888B-1312-4902-A4C1-6B111328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4315" y="2902903"/>
                <a:ext cx="314719" cy="32557"/>
              </a:xfrm>
              <a:custGeom>
                <a:avLst/>
                <a:gdLst>
                  <a:gd name="T0" fmla="*/ 171 w 195"/>
                  <a:gd name="T1" fmla="*/ 20 h 20"/>
                  <a:gd name="T2" fmla="*/ 177 w 195"/>
                  <a:gd name="T3" fmla="*/ 20 h 20"/>
                  <a:gd name="T4" fmla="*/ 177 w 195"/>
                  <a:gd name="T5" fmla="*/ 0 h 20"/>
                  <a:gd name="T6" fmla="*/ 171 w 195"/>
                  <a:gd name="T7" fmla="*/ 0 h 20"/>
                  <a:gd name="T8" fmla="*/ 171 w 195"/>
                  <a:gd name="T9" fmla="*/ 2 h 20"/>
                  <a:gd name="T10" fmla="*/ 179 w 195"/>
                  <a:gd name="T11" fmla="*/ 10 h 20"/>
                  <a:gd name="T12" fmla="*/ 171 w 195"/>
                  <a:gd name="T13" fmla="*/ 18 h 20"/>
                  <a:gd name="T14" fmla="*/ 171 w 195"/>
                  <a:gd name="T15" fmla="*/ 20 h 20"/>
                  <a:gd name="T16" fmla="*/ 25 w 195"/>
                  <a:gd name="T17" fmla="*/ 20 h 20"/>
                  <a:gd name="T18" fmla="*/ 171 w 195"/>
                  <a:gd name="T19" fmla="*/ 20 h 20"/>
                  <a:gd name="T20" fmla="*/ 171 w 195"/>
                  <a:gd name="T21" fmla="*/ 18 h 20"/>
                  <a:gd name="T22" fmla="*/ 162 w 195"/>
                  <a:gd name="T23" fmla="*/ 10 h 20"/>
                  <a:gd name="T24" fmla="*/ 171 w 195"/>
                  <a:gd name="T25" fmla="*/ 2 h 20"/>
                  <a:gd name="T26" fmla="*/ 171 w 195"/>
                  <a:gd name="T27" fmla="*/ 0 h 20"/>
                  <a:gd name="T28" fmla="*/ 25 w 195"/>
                  <a:gd name="T29" fmla="*/ 0 h 20"/>
                  <a:gd name="T30" fmla="*/ 25 w 195"/>
                  <a:gd name="T31" fmla="*/ 2 h 20"/>
                  <a:gd name="T32" fmla="*/ 33 w 195"/>
                  <a:gd name="T33" fmla="*/ 10 h 20"/>
                  <a:gd name="T34" fmla="*/ 25 w 195"/>
                  <a:gd name="T35" fmla="*/ 18 h 20"/>
                  <a:gd name="T36" fmla="*/ 25 w 195"/>
                  <a:gd name="T37" fmla="*/ 20 h 20"/>
                  <a:gd name="T38" fmla="*/ 19 w 195"/>
                  <a:gd name="T39" fmla="*/ 20 h 20"/>
                  <a:gd name="T40" fmla="*/ 25 w 195"/>
                  <a:gd name="T41" fmla="*/ 20 h 20"/>
                  <a:gd name="T42" fmla="*/ 25 w 195"/>
                  <a:gd name="T43" fmla="*/ 18 h 20"/>
                  <a:gd name="T44" fmla="*/ 16 w 195"/>
                  <a:gd name="T45" fmla="*/ 10 h 20"/>
                  <a:gd name="T46" fmla="*/ 25 w 195"/>
                  <a:gd name="T47" fmla="*/ 2 h 20"/>
                  <a:gd name="T48" fmla="*/ 25 w 195"/>
                  <a:gd name="T49" fmla="*/ 0 h 20"/>
                  <a:gd name="T50" fmla="*/ 19 w 195"/>
                  <a:gd name="T51" fmla="*/ 0 h 20"/>
                  <a:gd name="T52" fmla="*/ 19 w 195"/>
                  <a:gd name="T5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20">
                    <a:moveTo>
                      <a:pt x="171" y="20"/>
                    </a:moveTo>
                    <a:cubicBezTo>
                      <a:pt x="177" y="20"/>
                      <a:pt x="177" y="20"/>
                      <a:pt x="177" y="20"/>
                    </a:cubicBezTo>
                    <a:cubicBezTo>
                      <a:pt x="194" y="20"/>
                      <a:pt x="195" y="0"/>
                      <a:pt x="177" y="0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71" y="2"/>
                      <a:pt x="171" y="2"/>
                      <a:pt x="171" y="2"/>
                    </a:cubicBezTo>
                    <a:cubicBezTo>
                      <a:pt x="175" y="2"/>
                      <a:pt x="179" y="5"/>
                      <a:pt x="179" y="10"/>
                    </a:cubicBezTo>
                    <a:cubicBezTo>
                      <a:pt x="179" y="15"/>
                      <a:pt x="175" y="18"/>
                      <a:pt x="171" y="18"/>
                    </a:cubicBezTo>
                    <a:lnTo>
                      <a:pt x="171" y="20"/>
                    </a:lnTo>
                    <a:close/>
                    <a:moveTo>
                      <a:pt x="25" y="20"/>
                    </a:moveTo>
                    <a:cubicBezTo>
                      <a:pt x="171" y="20"/>
                      <a:pt x="171" y="20"/>
                      <a:pt x="171" y="20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6" y="18"/>
                      <a:pt x="162" y="15"/>
                      <a:pt x="162" y="10"/>
                    </a:cubicBezTo>
                    <a:cubicBezTo>
                      <a:pt x="162" y="5"/>
                      <a:pt x="166" y="2"/>
                      <a:pt x="171" y="2"/>
                    </a:cubicBezTo>
                    <a:cubicBezTo>
                      <a:pt x="171" y="0"/>
                      <a:pt x="171" y="0"/>
                      <a:pt x="171" y="0"/>
                    </a:cubicBezTo>
                    <a:cubicBezTo>
                      <a:pt x="122" y="0"/>
                      <a:pt x="73" y="0"/>
                      <a:pt x="25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2"/>
                      <a:pt x="33" y="5"/>
                      <a:pt x="33" y="10"/>
                    </a:cubicBezTo>
                    <a:cubicBezTo>
                      <a:pt x="33" y="15"/>
                      <a:pt x="29" y="18"/>
                      <a:pt x="25" y="18"/>
                    </a:cubicBezTo>
                    <a:lnTo>
                      <a:pt x="25" y="20"/>
                    </a:lnTo>
                    <a:close/>
                    <a:moveTo>
                      <a:pt x="19" y="20"/>
                    </a:move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6" y="15"/>
                      <a:pt x="16" y="10"/>
                    </a:cubicBezTo>
                    <a:cubicBezTo>
                      <a:pt x="16" y="5"/>
                      <a:pt x="20" y="2"/>
                      <a:pt x="25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1" y="20"/>
                      <a:pt x="1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1" name="Oval 151">
                <a:extLst>
                  <a:ext uri="{FF2B5EF4-FFF2-40B4-BE49-F238E27FC236}">
                    <a16:creationId xmlns:a16="http://schemas.microsoft.com/office/drawing/2014/main" id="{10E681C3-B1F1-4219-907F-C53FDE68D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895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2" name="Freeform: Shape 152">
                <a:extLst>
                  <a:ext uri="{FF2B5EF4-FFF2-40B4-BE49-F238E27FC236}">
                    <a16:creationId xmlns:a16="http://schemas.microsoft.com/office/drawing/2014/main" id="{DF230C58-4EC5-4B08-A544-1A21A557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71" y="2810054"/>
                <a:ext cx="104906" cy="115759"/>
              </a:xfrm>
              <a:custGeom>
                <a:avLst/>
                <a:gdLst>
                  <a:gd name="T0" fmla="*/ 64 w 65"/>
                  <a:gd name="T1" fmla="*/ 66 h 72"/>
                  <a:gd name="T2" fmla="*/ 6 w 65"/>
                  <a:gd name="T3" fmla="*/ 2 h 72"/>
                  <a:gd name="T4" fmla="*/ 1 w 65"/>
                  <a:gd name="T5" fmla="*/ 1 h 72"/>
                  <a:gd name="T6" fmla="*/ 1 w 65"/>
                  <a:gd name="T7" fmla="*/ 1 h 72"/>
                  <a:gd name="T8" fmla="*/ 1 w 65"/>
                  <a:gd name="T9" fmla="*/ 6 h 72"/>
                  <a:gd name="T10" fmla="*/ 58 w 65"/>
                  <a:gd name="T11" fmla="*/ 71 h 72"/>
                  <a:gd name="T12" fmla="*/ 64 w 65"/>
                  <a:gd name="T13" fmla="*/ 71 h 72"/>
                  <a:gd name="T14" fmla="*/ 64 w 65"/>
                  <a:gd name="T15" fmla="*/ 71 h 72"/>
                  <a:gd name="T16" fmla="*/ 64 w 65"/>
                  <a:gd name="T17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72">
                    <a:moveTo>
                      <a:pt x="64" y="66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0" y="72"/>
                      <a:pt x="62" y="72"/>
                      <a:pt x="64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5" y="70"/>
                      <a:pt x="65" y="67"/>
                      <a:pt x="64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3" name="Oval 153">
                <a:extLst>
                  <a:ext uri="{FF2B5EF4-FFF2-40B4-BE49-F238E27FC236}">
                    <a16:creationId xmlns:a16="http://schemas.microsoft.com/office/drawing/2014/main" id="{70E9AEF7-F4EA-424D-A53F-A7E68B059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720" y="2791967"/>
                <a:ext cx="27734" cy="277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4" name="Freeform: Shape 154">
                <a:extLst>
                  <a:ext uri="{FF2B5EF4-FFF2-40B4-BE49-F238E27FC236}">
                    <a16:creationId xmlns:a16="http://schemas.microsoft.com/office/drawing/2014/main" id="{56A68D74-949C-4E58-A499-72CF577A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800408"/>
                <a:ext cx="115759" cy="125405"/>
              </a:xfrm>
              <a:custGeom>
                <a:avLst/>
                <a:gdLst>
                  <a:gd name="T0" fmla="*/ 1 w 71"/>
                  <a:gd name="T1" fmla="*/ 72 h 78"/>
                  <a:gd name="T2" fmla="*/ 64 w 71"/>
                  <a:gd name="T3" fmla="*/ 2 h 78"/>
                  <a:gd name="T4" fmla="*/ 69 w 71"/>
                  <a:gd name="T5" fmla="*/ 1 h 78"/>
                  <a:gd name="T6" fmla="*/ 69 w 71"/>
                  <a:gd name="T7" fmla="*/ 1 h 78"/>
                  <a:gd name="T8" fmla="*/ 69 w 71"/>
                  <a:gd name="T9" fmla="*/ 7 h 78"/>
                  <a:gd name="T10" fmla="*/ 7 w 71"/>
                  <a:gd name="T11" fmla="*/ 77 h 78"/>
                  <a:gd name="T12" fmla="*/ 2 w 71"/>
                  <a:gd name="T13" fmla="*/ 77 h 78"/>
                  <a:gd name="T14" fmla="*/ 2 w 71"/>
                  <a:gd name="T15" fmla="*/ 77 h 78"/>
                  <a:gd name="T16" fmla="*/ 1 w 71"/>
                  <a:gd name="T17" fmla="*/ 7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8">
                    <a:moveTo>
                      <a:pt x="1" y="72"/>
                    </a:moveTo>
                    <a:cubicBezTo>
                      <a:pt x="64" y="2"/>
                      <a:pt x="64" y="2"/>
                      <a:pt x="64" y="2"/>
                    </a:cubicBezTo>
                    <a:cubicBezTo>
                      <a:pt x="65" y="0"/>
                      <a:pt x="68" y="0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3"/>
                      <a:pt x="71" y="5"/>
                      <a:pt x="69" y="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8"/>
                      <a:pt x="3" y="78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6"/>
                      <a:pt x="0" y="73"/>
                      <a:pt x="1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5" name="Freeform: Shape 155">
                <a:extLst>
                  <a:ext uri="{FF2B5EF4-FFF2-40B4-BE49-F238E27FC236}">
                    <a16:creationId xmlns:a16="http://schemas.microsoft.com/office/drawing/2014/main" id="{493CB404-6A40-452B-B242-632191052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666" y="2945106"/>
                <a:ext cx="253223" cy="98877"/>
              </a:xfrm>
              <a:custGeom>
                <a:avLst/>
                <a:gdLst>
                  <a:gd name="T0" fmla="*/ 156 w 156"/>
                  <a:gd name="T1" fmla="*/ 0 h 61"/>
                  <a:gd name="T2" fmla="*/ 127 w 156"/>
                  <a:gd name="T3" fmla="*/ 61 h 61"/>
                  <a:gd name="T4" fmla="*/ 126 w 156"/>
                  <a:gd name="T5" fmla="*/ 48 h 61"/>
                  <a:gd name="T6" fmla="*/ 132 w 156"/>
                  <a:gd name="T7" fmla="*/ 27 h 61"/>
                  <a:gd name="T8" fmla="*/ 129 w 156"/>
                  <a:gd name="T9" fmla="*/ 6 h 61"/>
                  <a:gd name="T10" fmla="*/ 126 w 156"/>
                  <a:gd name="T11" fmla="*/ 6 h 61"/>
                  <a:gd name="T12" fmla="*/ 102 w 156"/>
                  <a:gd name="T13" fmla="*/ 0 h 61"/>
                  <a:gd name="T14" fmla="*/ 126 w 156"/>
                  <a:gd name="T15" fmla="*/ 6 h 61"/>
                  <a:gd name="T16" fmla="*/ 120 w 156"/>
                  <a:gd name="T17" fmla="*/ 27 h 61"/>
                  <a:gd name="T18" fmla="*/ 123 w 156"/>
                  <a:gd name="T19" fmla="*/ 48 h 61"/>
                  <a:gd name="T20" fmla="*/ 126 w 156"/>
                  <a:gd name="T21" fmla="*/ 48 h 61"/>
                  <a:gd name="T22" fmla="*/ 102 w 156"/>
                  <a:gd name="T23" fmla="*/ 61 h 61"/>
                  <a:gd name="T24" fmla="*/ 107 w 156"/>
                  <a:gd name="T25" fmla="*/ 42 h 61"/>
                  <a:gd name="T26" fmla="*/ 109 w 156"/>
                  <a:gd name="T27" fmla="*/ 12 h 61"/>
                  <a:gd name="T28" fmla="*/ 103 w 156"/>
                  <a:gd name="T29" fmla="*/ 6 h 61"/>
                  <a:gd name="T30" fmla="*/ 102 w 156"/>
                  <a:gd name="T31" fmla="*/ 0 h 61"/>
                  <a:gd name="T32" fmla="*/ 102 w 156"/>
                  <a:gd name="T33" fmla="*/ 0 h 61"/>
                  <a:gd name="T34" fmla="*/ 96 w 156"/>
                  <a:gd name="T35" fmla="*/ 12 h 61"/>
                  <a:gd name="T36" fmla="*/ 95 w 156"/>
                  <a:gd name="T37" fmla="*/ 42 h 61"/>
                  <a:gd name="T38" fmla="*/ 100 w 156"/>
                  <a:gd name="T39" fmla="*/ 48 h 61"/>
                  <a:gd name="T40" fmla="*/ 102 w 156"/>
                  <a:gd name="T41" fmla="*/ 61 h 61"/>
                  <a:gd name="T42" fmla="*/ 78 w 156"/>
                  <a:gd name="T43" fmla="*/ 48 h 61"/>
                  <a:gd name="T44" fmla="*/ 84 w 156"/>
                  <a:gd name="T45" fmla="*/ 27 h 61"/>
                  <a:gd name="T46" fmla="*/ 78 w 156"/>
                  <a:gd name="T47" fmla="*/ 6 h 61"/>
                  <a:gd name="T48" fmla="*/ 78 w 156"/>
                  <a:gd name="T49" fmla="*/ 6 h 61"/>
                  <a:gd name="T50" fmla="*/ 53 w 156"/>
                  <a:gd name="T51" fmla="*/ 0 h 61"/>
                  <a:gd name="T52" fmla="*/ 78 w 156"/>
                  <a:gd name="T53" fmla="*/ 6 h 61"/>
                  <a:gd name="T54" fmla="*/ 71 w 156"/>
                  <a:gd name="T55" fmla="*/ 27 h 61"/>
                  <a:gd name="T56" fmla="*/ 78 w 156"/>
                  <a:gd name="T57" fmla="*/ 48 h 61"/>
                  <a:gd name="T58" fmla="*/ 78 w 156"/>
                  <a:gd name="T59" fmla="*/ 48 h 61"/>
                  <a:gd name="T60" fmla="*/ 53 w 156"/>
                  <a:gd name="T61" fmla="*/ 61 h 61"/>
                  <a:gd name="T62" fmla="*/ 55 w 156"/>
                  <a:gd name="T63" fmla="*/ 48 h 61"/>
                  <a:gd name="T64" fmla="*/ 60 w 156"/>
                  <a:gd name="T65" fmla="*/ 42 h 61"/>
                  <a:gd name="T66" fmla="*/ 59 w 156"/>
                  <a:gd name="T67" fmla="*/ 12 h 61"/>
                  <a:gd name="T68" fmla="*/ 53 w 156"/>
                  <a:gd name="T69" fmla="*/ 0 h 61"/>
                  <a:gd name="T70" fmla="*/ 53 w 156"/>
                  <a:gd name="T71" fmla="*/ 0 h 61"/>
                  <a:gd name="T72" fmla="*/ 52 w 156"/>
                  <a:gd name="T73" fmla="*/ 6 h 61"/>
                  <a:gd name="T74" fmla="*/ 46 w 156"/>
                  <a:gd name="T75" fmla="*/ 12 h 61"/>
                  <a:gd name="T76" fmla="*/ 48 w 156"/>
                  <a:gd name="T77" fmla="*/ 42 h 61"/>
                  <a:gd name="T78" fmla="*/ 53 w 156"/>
                  <a:gd name="T79" fmla="*/ 61 h 61"/>
                  <a:gd name="T80" fmla="*/ 29 w 156"/>
                  <a:gd name="T81" fmla="*/ 48 h 61"/>
                  <a:gd name="T82" fmla="*/ 32 w 156"/>
                  <a:gd name="T83" fmla="*/ 48 h 61"/>
                  <a:gd name="T84" fmla="*/ 36 w 156"/>
                  <a:gd name="T85" fmla="*/ 27 h 61"/>
                  <a:gd name="T86" fmla="*/ 29 w 156"/>
                  <a:gd name="T87" fmla="*/ 6 h 61"/>
                  <a:gd name="T88" fmla="*/ 28 w 156"/>
                  <a:gd name="T89" fmla="*/ 61 h 61"/>
                  <a:gd name="T90" fmla="*/ 0 w 156"/>
                  <a:gd name="T91" fmla="*/ 0 h 61"/>
                  <a:gd name="T92" fmla="*/ 29 w 156"/>
                  <a:gd name="T93" fmla="*/ 6 h 61"/>
                  <a:gd name="T94" fmla="*/ 27 w 156"/>
                  <a:gd name="T95" fmla="*/ 6 h 61"/>
                  <a:gd name="T96" fmla="*/ 23 w 156"/>
                  <a:gd name="T97" fmla="*/ 27 h 61"/>
                  <a:gd name="T98" fmla="*/ 29 w 156"/>
                  <a:gd name="T99" fmla="*/ 48 h 61"/>
                  <a:gd name="T100" fmla="*/ 28 w 156"/>
                  <a:gd name="T10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" h="61">
                    <a:moveTo>
                      <a:pt x="126" y="0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6" y="54"/>
                      <a:pt x="142" y="61"/>
                      <a:pt x="127" y="61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8" y="47"/>
                      <a:pt x="130" y="45"/>
                      <a:pt x="130" y="42"/>
                    </a:cubicBezTo>
                    <a:cubicBezTo>
                      <a:pt x="131" y="37"/>
                      <a:pt x="132" y="32"/>
                      <a:pt x="132" y="27"/>
                    </a:cubicBezTo>
                    <a:cubicBezTo>
                      <a:pt x="133" y="22"/>
                      <a:pt x="134" y="17"/>
                      <a:pt x="134" y="12"/>
                    </a:cubicBezTo>
                    <a:cubicBezTo>
                      <a:pt x="135" y="9"/>
                      <a:pt x="132" y="6"/>
                      <a:pt x="129" y="6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28" y="6"/>
                      <a:pt x="127" y="6"/>
                      <a:pt x="126" y="6"/>
                    </a:cubicBezTo>
                    <a:lnTo>
                      <a:pt x="126" y="0"/>
                    </a:lnTo>
                    <a:close/>
                    <a:moveTo>
                      <a:pt x="10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4" y="7"/>
                      <a:pt x="121" y="9"/>
                      <a:pt x="121" y="12"/>
                    </a:cubicBezTo>
                    <a:cubicBezTo>
                      <a:pt x="121" y="17"/>
                      <a:pt x="120" y="22"/>
                      <a:pt x="120" y="27"/>
                    </a:cubicBezTo>
                    <a:cubicBezTo>
                      <a:pt x="119" y="32"/>
                      <a:pt x="119" y="37"/>
                      <a:pt x="118" y="42"/>
                    </a:cubicBezTo>
                    <a:cubicBezTo>
                      <a:pt x="118" y="46"/>
                      <a:pt x="120" y="48"/>
                      <a:pt x="123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8"/>
                      <a:pt x="125" y="48"/>
                      <a:pt x="126" y="48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105" y="48"/>
                      <a:pt x="107" y="45"/>
                      <a:pt x="107" y="42"/>
                    </a:cubicBezTo>
                    <a:cubicBezTo>
                      <a:pt x="107" y="37"/>
                      <a:pt x="108" y="32"/>
                      <a:pt x="108" y="27"/>
                    </a:cubicBezTo>
                    <a:cubicBezTo>
                      <a:pt x="109" y="22"/>
                      <a:pt x="109" y="17"/>
                      <a:pt x="109" y="12"/>
                    </a:cubicBezTo>
                    <a:cubicBezTo>
                      <a:pt x="110" y="9"/>
                      <a:pt x="107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3" y="6"/>
                      <a:pt x="102" y="6"/>
                      <a:pt x="102" y="6"/>
                    </a:cubicBezTo>
                    <a:lnTo>
                      <a:pt x="102" y="0"/>
                    </a:lnTo>
                    <a:close/>
                    <a:moveTo>
                      <a:pt x="78" y="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6"/>
                      <a:pt x="96" y="9"/>
                      <a:pt x="96" y="12"/>
                    </a:cubicBezTo>
                    <a:cubicBezTo>
                      <a:pt x="96" y="17"/>
                      <a:pt x="96" y="22"/>
                      <a:pt x="95" y="27"/>
                    </a:cubicBezTo>
                    <a:cubicBezTo>
                      <a:pt x="95" y="32"/>
                      <a:pt x="95" y="37"/>
                      <a:pt x="95" y="42"/>
                    </a:cubicBezTo>
                    <a:cubicBezTo>
                      <a:pt x="95" y="46"/>
                      <a:pt x="97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1" y="48"/>
                      <a:pt x="102" y="48"/>
                      <a:pt x="102" y="48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81" y="48"/>
                      <a:pt x="84" y="46"/>
                      <a:pt x="84" y="42"/>
                    </a:cubicBezTo>
                    <a:cubicBezTo>
                      <a:pt x="84" y="37"/>
                      <a:pt x="84" y="32"/>
                      <a:pt x="84" y="27"/>
                    </a:cubicBezTo>
                    <a:cubicBezTo>
                      <a:pt x="84" y="22"/>
                      <a:pt x="84" y="17"/>
                      <a:pt x="84" y="12"/>
                    </a:cubicBezTo>
                    <a:cubicBezTo>
                      <a:pt x="84" y="9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lnTo>
                      <a:pt x="78" y="0"/>
                    </a:lnTo>
                    <a:close/>
                    <a:moveTo>
                      <a:pt x="53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4" y="6"/>
                      <a:pt x="71" y="9"/>
                      <a:pt x="71" y="12"/>
                    </a:cubicBezTo>
                    <a:cubicBezTo>
                      <a:pt x="71" y="17"/>
                      <a:pt x="71" y="22"/>
                      <a:pt x="71" y="27"/>
                    </a:cubicBezTo>
                    <a:cubicBezTo>
                      <a:pt x="71" y="32"/>
                      <a:pt x="71" y="37"/>
                      <a:pt x="71" y="42"/>
                    </a:cubicBezTo>
                    <a:cubicBezTo>
                      <a:pt x="72" y="46"/>
                      <a:pt x="74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8" y="48"/>
                      <a:pt x="61" y="46"/>
                      <a:pt x="60" y="42"/>
                    </a:cubicBezTo>
                    <a:cubicBezTo>
                      <a:pt x="60" y="37"/>
                      <a:pt x="60" y="32"/>
                      <a:pt x="60" y="27"/>
                    </a:cubicBezTo>
                    <a:cubicBezTo>
                      <a:pt x="60" y="22"/>
                      <a:pt x="59" y="17"/>
                      <a:pt x="59" y="12"/>
                    </a:cubicBezTo>
                    <a:cubicBezTo>
                      <a:pt x="59" y="9"/>
                      <a:pt x="56" y="6"/>
                      <a:pt x="53" y="6"/>
                    </a:cubicBezTo>
                    <a:lnTo>
                      <a:pt x="53" y="0"/>
                    </a:lnTo>
                    <a:close/>
                    <a:moveTo>
                      <a:pt x="29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48" y="6"/>
                      <a:pt x="46" y="9"/>
                      <a:pt x="46" y="12"/>
                    </a:cubicBezTo>
                    <a:cubicBezTo>
                      <a:pt x="46" y="17"/>
                      <a:pt x="47" y="22"/>
                      <a:pt x="47" y="27"/>
                    </a:cubicBezTo>
                    <a:cubicBezTo>
                      <a:pt x="47" y="32"/>
                      <a:pt x="48" y="37"/>
                      <a:pt x="48" y="42"/>
                    </a:cubicBezTo>
                    <a:cubicBezTo>
                      <a:pt x="48" y="45"/>
                      <a:pt x="50" y="48"/>
                      <a:pt x="53" y="4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5" y="48"/>
                      <a:pt x="38" y="46"/>
                      <a:pt x="37" y="42"/>
                    </a:cubicBezTo>
                    <a:cubicBezTo>
                      <a:pt x="37" y="37"/>
                      <a:pt x="36" y="32"/>
                      <a:pt x="36" y="27"/>
                    </a:cubicBezTo>
                    <a:cubicBezTo>
                      <a:pt x="35" y="22"/>
                      <a:pt x="34" y="17"/>
                      <a:pt x="34" y="12"/>
                    </a:cubicBezTo>
                    <a:cubicBezTo>
                      <a:pt x="34" y="9"/>
                      <a:pt x="32" y="7"/>
                      <a:pt x="29" y="6"/>
                    </a:cubicBezTo>
                    <a:lnTo>
                      <a:pt x="29" y="0"/>
                    </a:lnTo>
                    <a:close/>
                    <a:moveTo>
                      <a:pt x="28" y="61"/>
                    </a:moveTo>
                    <a:cubicBezTo>
                      <a:pt x="14" y="61"/>
                      <a:pt x="9" y="54"/>
                      <a:pt x="7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9"/>
                      <a:pt x="21" y="12"/>
                    </a:cubicBezTo>
                    <a:cubicBezTo>
                      <a:pt x="21" y="17"/>
                      <a:pt x="22" y="22"/>
                      <a:pt x="23" y="27"/>
                    </a:cubicBezTo>
                    <a:cubicBezTo>
                      <a:pt x="24" y="32"/>
                      <a:pt x="24" y="37"/>
                      <a:pt x="25" y="42"/>
                    </a:cubicBezTo>
                    <a:cubicBezTo>
                      <a:pt x="25" y="45"/>
                      <a:pt x="27" y="47"/>
                      <a:pt x="29" y="48"/>
                    </a:cubicBezTo>
                    <a:cubicBezTo>
                      <a:pt x="29" y="61"/>
                      <a:pt x="29" y="61"/>
                      <a:pt x="29" y="61"/>
                    </a:cubicBezTo>
                    <a:lnTo>
                      <a:pt x="28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6" name="Freeform: Shape 156">
                <a:extLst>
                  <a:ext uri="{FF2B5EF4-FFF2-40B4-BE49-F238E27FC236}">
                    <a16:creationId xmlns:a16="http://schemas.microsoft.com/office/drawing/2014/main" id="{6A187280-54A7-41A3-9F38-73B659C1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39" y="3466021"/>
                <a:ext cx="145904" cy="219460"/>
              </a:xfrm>
              <a:custGeom>
                <a:avLst/>
                <a:gdLst>
                  <a:gd name="T0" fmla="*/ 45 w 90"/>
                  <a:gd name="T1" fmla="*/ 135 h 135"/>
                  <a:gd name="T2" fmla="*/ 6 w 90"/>
                  <a:gd name="T3" fmla="*/ 68 h 135"/>
                  <a:gd name="T4" fmla="*/ 0 w 90"/>
                  <a:gd name="T5" fmla="*/ 45 h 135"/>
                  <a:gd name="T6" fmla="*/ 45 w 90"/>
                  <a:gd name="T7" fmla="*/ 0 h 135"/>
                  <a:gd name="T8" fmla="*/ 90 w 90"/>
                  <a:gd name="T9" fmla="*/ 45 h 135"/>
                  <a:gd name="T10" fmla="*/ 84 w 90"/>
                  <a:gd name="T11" fmla="*/ 68 h 135"/>
                  <a:gd name="T12" fmla="*/ 45 w 90"/>
                  <a:gd name="T1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35">
                    <a:moveTo>
                      <a:pt x="45" y="135"/>
                    </a:moveTo>
                    <a:cubicBezTo>
                      <a:pt x="6" y="68"/>
                      <a:pt x="6" y="68"/>
                      <a:pt x="6" y="68"/>
                    </a:cubicBezTo>
                    <a:cubicBezTo>
                      <a:pt x="3" y="61"/>
                      <a:pt x="0" y="53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53"/>
                      <a:pt x="88" y="61"/>
                      <a:pt x="84" y="68"/>
                    </a:cubicBezTo>
                    <a:lnTo>
                      <a:pt x="4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7" name="Oval 157">
                <a:extLst>
                  <a:ext uri="{FF2B5EF4-FFF2-40B4-BE49-F238E27FC236}">
                    <a16:creationId xmlns:a16="http://schemas.microsoft.com/office/drawing/2014/main" id="{68A6F0A2-1511-4D9E-9D8D-96A6983F4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538" y="3487726"/>
                <a:ext cx="103701" cy="103701"/>
              </a:xfrm>
              <a:prstGeom prst="ellipse">
                <a:avLst/>
              </a:prstGeom>
              <a:solidFill>
                <a:srgbClr val="5895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8" name="Freeform: Shape 158">
                <a:extLst>
                  <a:ext uri="{FF2B5EF4-FFF2-40B4-BE49-F238E27FC236}">
                    <a16:creationId xmlns:a16="http://schemas.microsoft.com/office/drawing/2014/main" id="{4AAC1707-80EC-4641-8B77-5760C07F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203152"/>
                <a:ext cx="203784" cy="51850"/>
              </a:xfrm>
              <a:custGeom>
                <a:avLst/>
                <a:gdLst>
                  <a:gd name="T0" fmla="*/ 110 w 169"/>
                  <a:gd name="T1" fmla="*/ 23 h 43"/>
                  <a:gd name="T2" fmla="*/ 59 w 169"/>
                  <a:gd name="T3" fmla="*/ 23 h 43"/>
                  <a:gd name="T4" fmla="*/ 59 w 169"/>
                  <a:gd name="T5" fmla="*/ 0 h 43"/>
                  <a:gd name="T6" fmla="*/ 0 w 169"/>
                  <a:gd name="T7" fmla="*/ 0 h 43"/>
                  <a:gd name="T8" fmla="*/ 0 w 169"/>
                  <a:gd name="T9" fmla="*/ 43 h 43"/>
                  <a:gd name="T10" fmla="*/ 169 w 169"/>
                  <a:gd name="T11" fmla="*/ 43 h 43"/>
                  <a:gd name="T12" fmla="*/ 169 w 169"/>
                  <a:gd name="T13" fmla="*/ 0 h 43"/>
                  <a:gd name="T14" fmla="*/ 110 w 169"/>
                  <a:gd name="T15" fmla="*/ 0 h 43"/>
                  <a:gd name="T16" fmla="*/ 110 w 169"/>
                  <a:gd name="T17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43">
                    <a:moveTo>
                      <a:pt x="110" y="23"/>
                    </a:moveTo>
                    <a:lnTo>
                      <a:pt x="59" y="2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169" y="43"/>
                    </a:lnTo>
                    <a:lnTo>
                      <a:pt x="169" y="0"/>
                    </a:lnTo>
                    <a:lnTo>
                      <a:pt x="110" y="0"/>
                    </a:lnTo>
                    <a:lnTo>
                      <a:pt x="11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89" name="Rectangle 159">
                <a:extLst>
                  <a:ext uri="{FF2B5EF4-FFF2-40B4-BE49-F238E27FC236}">
                    <a16:creationId xmlns:a16="http://schemas.microsoft.com/office/drawing/2014/main" id="{E2A03802-FA1B-4BFB-8727-E0369DBF1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082" y="3203152"/>
                <a:ext cx="38586" cy="144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0" name="Freeform: Shape 160">
                <a:extLst>
                  <a:ext uri="{FF2B5EF4-FFF2-40B4-BE49-F238E27FC236}">
                    <a16:creationId xmlns:a16="http://schemas.microsoft.com/office/drawing/2014/main" id="{54049049-DF61-4028-9B1E-4C0827EE6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881" y="3084982"/>
                <a:ext cx="203784" cy="106112"/>
              </a:xfrm>
              <a:custGeom>
                <a:avLst/>
                <a:gdLst>
                  <a:gd name="T0" fmla="*/ 126 w 169"/>
                  <a:gd name="T1" fmla="*/ 0 h 88"/>
                  <a:gd name="T2" fmla="*/ 85 w 169"/>
                  <a:gd name="T3" fmla="*/ 0 h 88"/>
                  <a:gd name="T4" fmla="*/ 85 w 169"/>
                  <a:gd name="T5" fmla="*/ 15 h 88"/>
                  <a:gd name="T6" fmla="*/ 112 w 169"/>
                  <a:gd name="T7" fmla="*/ 15 h 88"/>
                  <a:gd name="T8" fmla="*/ 112 w 169"/>
                  <a:gd name="T9" fmla="*/ 32 h 88"/>
                  <a:gd name="T10" fmla="*/ 85 w 169"/>
                  <a:gd name="T11" fmla="*/ 32 h 88"/>
                  <a:gd name="T12" fmla="*/ 85 w 169"/>
                  <a:gd name="T13" fmla="*/ 88 h 88"/>
                  <a:gd name="T14" fmla="*/ 110 w 169"/>
                  <a:gd name="T15" fmla="*/ 88 h 88"/>
                  <a:gd name="T16" fmla="*/ 169 w 169"/>
                  <a:gd name="T17" fmla="*/ 88 h 88"/>
                  <a:gd name="T18" fmla="*/ 169 w 169"/>
                  <a:gd name="T19" fmla="*/ 32 h 88"/>
                  <a:gd name="T20" fmla="*/ 126 w 169"/>
                  <a:gd name="T21" fmla="*/ 32 h 88"/>
                  <a:gd name="T22" fmla="*/ 126 w 169"/>
                  <a:gd name="T23" fmla="*/ 0 h 88"/>
                  <a:gd name="T24" fmla="*/ 85 w 169"/>
                  <a:gd name="T25" fmla="*/ 0 h 88"/>
                  <a:gd name="T26" fmla="*/ 43 w 169"/>
                  <a:gd name="T27" fmla="*/ 0 h 88"/>
                  <a:gd name="T28" fmla="*/ 43 w 169"/>
                  <a:gd name="T29" fmla="*/ 32 h 88"/>
                  <a:gd name="T30" fmla="*/ 0 w 169"/>
                  <a:gd name="T31" fmla="*/ 32 h 88"/>
                  <a:gd name="T32" fmla="*/ 0 w 169"/>
                  <a:gd name="T33" fmla="*/ 88 h 88"/>
                  <a:gd name="T34" fmla="*/ 59 w 169"/>
                  <a:gd name="T35" fmla="*/ 88 h 88"/>
                  <a:gd name="T36" fmla="*/ 85 w 169"/>
                  <a:gd name="T37" fmla="*/ 88 h 88"/>
                  <a:gd name="T38" fmla="*/ 85 w 169"/>
                  <a:gd name="T39" fmla="*/ 32 h 88"/>
                  <a:gd name="T40" fmla="*/ 58 w 169"/>
                  <a:gd name="T41" fmla="*/ 32 h 88"/>
                  <a:gd name="T42" fmla="*/ 58 w 169"/>
                  <a:gd name="T43" fmla="*/ 32 h 88"/>
                  <a:gd name="T44" fmla="*/ 58 w 169"/>
                  <a:gd name="T45" fmla="*/ 15 h 88"/>
                  <a:gd name="T46" fmla="*/ 85 w 169"/>
                  <a:gd name="T47" fmla="*/ 15 h 88"/>
                  <a:gd name="T48" fmla="*/ 85 w 169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" h="88">
                    <a:moveTo>
                      <a:pt x="126" y="0"/>
                    </a:moveTo>
                    <a:lnTo>
                      <a:pt x="85" y="0"/>
                    </a:lnTo>
                    <a:lnTo>
                      <a:pt x="85" y="15"/>
                    </a:lnTo>
                    <a:lnTo>
                      <a:pt x="112" y="15"/>
                    </a:lnTo>
                    <a:lnTo>
                      <a:pt x="112" y="32"/>
                    </a:lnTo>
                    <a:lnTo>
                      <a:pt x="85" y="32"/>
                    </a:lnTo>
                    <a:lnTo>
                      <a:pt x="85" y="88"/>
                    </a:lnTo>
                    <a:lnTo>
                      <a:pt x="110" y="88"/>
                    </a:lnTo>
                    <a:lnTo>
                      <a:pt x="169" y="88"/>
                    </a:lnTo>
                    <a:lnTo>
                      <a:pt x="169" y="32"/>
                    </a:lnTo>
                    <a:lnTo>
                      <a:pt x="126" y="32"/>
                    </a:lnTo>
                    <a:lnTo>
                      <a:pt x="126" y="0"/>
                    </a:lnTo>
                    <a:close/>
                    <a:moveTo>
                      <a:pt x="85" y="0"/>
                    </a:moveTo>
                    <a:lnTo>
                      <a:pt x="43" y="0"/>
                    </a:lnTo>
                    <a:lnTo>
                      <a:pt x="43" y="32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59" y="88"/>
                    </a:lnTo>
                    <a:lnTo>
                      <a:pt x="85" y="88"/>
                    </a:lnTo>
                    <a:lnTo>
                      <a:pt x="85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15"/>
                    </a:lnTo>
                    <a:lnTo>
                      <a:pt x="85" y="1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1" name="Rectangle 161">
                <a:extLst>
                  <a:ext uri="{FF2B5EF4-FFF2-40B4-BE49-F238E27FC236}">
                    <a16:creationId xmlns:a16="http://schemas.microsoft.com/office/drawing/2014/main" id="{708B210B-7EA4-4D48-9C85-EC46F4C8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36832"/>
                <a:ext cx="207401" cy="217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2" name="Freeform: Shape 162">
                <a:extLst>
                  <a:ext uri="{FF2B5EF4-FFF2-40B4-BE49-F238E27FC236}">
                    <a16:creationId xmlns:a16="http://schemas.microsoft.com/office/drawing/2014/main" id="{65E93AD2-D487-4645-9D4C-6F5918933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close/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  <a:moveTo>
                      <a:pt x="146" y="33"/>
                    </a:moveTo>
                    <a:lnTo>
                      <a:pt x="146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3" name="Freeform: Shape 163">
                <a:extLst>
                  <a:ext uri="{FF2B5EF4-FFF2-40B4-BE49-F238E27FC236}">
                    <a16:creationId xmlns:a16="http://schemas.microsoft.com/office/drawing/2014/main" id="{6EAD5ED5-D2BB-430E-A569-E3E810F7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808" y="3185065"/>
                <a:ext cx="207401" cy="84408"/>
              </a:xfrm>
              <a:custGeom>
                <a:avLst/>
                <a:gdLst>
                  <a:gd name="T0" fmla="*/ 146 w 172"/>
                  <a:gd name="T1" fmla="*/ 70 h 70"/>
                  <a:gd name="T2" fmla="*/ 172 w 172"/>
                  <a:gd name="T3" fmla="*/ 70 h 70"/>
                  <a:gd name="T4" fmla="*/ 172 w 172"/>
                  <a:gd name="T5" fmla="*/ 0 h 70"/>
                  <a:gd name="T6" fmla="*/ 146 w 172"/>
                  <a:gd name="T7" fmla="*/ 0 h 70"/>
                  <a:gd name="T8" fmla="*/ 146 w 172"/>
                  <a:gd name="T9" fmla="*/ 33 h 70"/>
                  <a:gd name="T10" fmla="*/ 146 w 172"/>
                  <a:gd name="T11" fmla="*/ 33 h 70"/>
                  <a:gd name="T12" fmla="*/ 160 w 172"/>
                  <a:gd name="T13" fmla="*/ 47 h 70"/>
                  <a:gd name="T14" fmla="*/ 146 w 172"/>
                  <a:gd name="T15" fmla="*/ 59 h 70"/>
                  <a:gd name="T16" fmla="*/ 146 w 172"/>
                  <a:gd name="T17" fmla="*/ 70 h 70"/>
                  <a:gd name="T18" fmla="*/ 0 w 172"/>
                  <a:gd name="T19" fmla="*/ 70 h 70"/>
                  <a:gd name="T20" fmla="*/ 146 w 172"/>
                  <a:gd name="T21" fmla="*/ 70 h 70"/>
                  <a:gd name="T22" fmla="*/ 146 w 172"/>
                  <a:gd name="T23" fmla="*/ 59 h 70"/>
                  <a:gd name="T24" fmla="*/ 134 w 172"/>
                  <a:gd name="T25" fmla="*/ 47 h 70"/>
                  <a:gd name="T26" fmla="*/ 146 w 172"/>
                  <a:gd name="T27" fmla="*/ 33 h 70"/>
                  <a:gd name="T28" fmla="*/ 146 w 172"/>
                  <a:gd name="T29" fmla="*/ 0 h 70"/>
                  <a:gd name="T30" fmla="*/ 0 w 172"/>
                  <a:gd name="T31" fmla="*/ 0 h 70"/>
                  <a:gd name="T32" fmla="*/ 0 w 172"/>
                  <a:gd name="T33" fmla="*/ 70 h 70"/>
                  <a:gd name="T34" fmla="*/ 0 w 172"/>
                  <a:gd name="T35" fmla="*/ 70 h 70"/>
                  <a:gd name="T36" fmla="*/ 146 w 172"/>
                  <a:gd name="T37" fmla="*/ 33 h 70"/>
                  <a:gd name="T38" fmla="*/ 146 w 172"/>
                  <a:gd name="T39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2" h="70">
                    <a:moveTo>
                      <a:pt x="146" y="70"/>
                    </a:moveTo>
                    <a:lnTo>
                      <a:pt x="172" y="7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33"/>
                    </a:lnTo>
                    <a:lnTo>
                      <a:pt x="146" y="33"/>
                    </a:lnTo>
                    <a:lnTo>
                      <a:pt x="160" y="47"/>
                    </a:lnTo>
                    <a:lnTo>
                      <a:pt x="146" y="59"/>
                    </a:lnTo>
                    <a:lnTo>
                      <a:pt x="146" y="70"/>
                    </a:lnTo>
                    <a:moveTo>
                      <a:pt x="0" y="70"/>
                    </a:moveTo>
                    <a:lnTo>
                      <a:pt x="146" y="70"/>
                    </a:lnTo>
                    <a:lnTo>
                      <a:pt x="146" y="59"/>
                    </a:lnTo>
                    <a:lnTo>
                      <a:pt x="134" y="47"/>
                    </a:lnTo>
                    <a:lnTo>
                      <a:pt x="146" y="33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moveTo>
                      <a:pt x="146" y="33"/>
                    </a:moveTo>
                    <a:lnTo>
                      <a:pt x="146" y="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4" name="Freeform: Shape 164">
                <a:extLst>
                  <a:ext uri="{FF2B5EF4-FFF2-40B4-BE49-F238E27FC236}">
                    <a16:creationId xmlns:a16="http://schemas.microsoft.com/office/drawing/2014/main" id="{F47706C8-4E70-40E6-893B-BC535847D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726" y="3029514"/>
                <a:ext cx="273722" cy="245988"/>
              </a:xfrm>
              <a:custGeom>
                <a:avLst/>
                <a:gdLst>
                  <a:gd name="T0" fmla="*/ 166 w 169"/>
                  <a:gd name="T1" fmla="*/ 43 h 152"/>
                  <a:gd name="T2" fmla="*/ 127 w 169"/>
                  <a:gd name="T3" fmla="*/ 39 h 152"/>
                  <a:gd name="T4" fmla="*/ 104 w 169"/>
                  <a:gd name="T5" fmla="*/ 48 h 152"/>
                  <a:gd name="T6" fmla="*/ 58 w 169"/>
                  <a:gd name="T7" fmla="*/ 0 h 152"/>
                  <a:gd name="T8" fmla="*/ 42 w 169"/>
                  <a:gd name="T9" fmla="*/ 6 h 152"/>
                  <a:gd name="T10" fmla="*/ 75 w 169"/>
                  <a:gd name="T11" fmla="*/ 59 h 152"/>
                  <a:gd name="T12" fmla="*/ 43 w 169"/>
                  <a:gd name="T13" fmla="*/ 71 h 152"/>
                  <a:gd name="T14" fmla="*/ 16 w 169"/>
                  <a:gd name="T15" fmla="*/ 54 h 152"/>
                  <a:gd name="T16" fmla="*/ 0 w 169"/>
                  <a:gd name="T17" fmla="*/ 60 h 152"/>
                  <a:gd name="T18" fmla="*/ 30 w 169"/>
                  <a:gd name="T19" fmla="*/ 95 h 152"/>
                  <a:gd name="T20" fmla="*/ 31 w 169"/>
                  <a:gd name="T21" fmla="*/ 140 h 152"/>
                  <a:gd name="T22" fmla="*/ 47 w 169"/>
                  <a:gd name="T23" fmla="*/ 134 h 152"/>
                  <a:gd name="T24" fmla="*/ 55 w 169"/>
                  <a:gd name="T25" fmla="*/ 104 h 152"/>
                  <a:gd name="T26" fmla="*/ 87 w 169"/>
                  <a:gd name="T27" fmla="*/ 92 h 152"/>
                  <a:gd name="T28" fmla="*/ 98 w 169"/>
                  <a:gd name="T29" fmla="*/ 152 h 152"/>
                  <a:gd name="T30" fmla="*/ 114 w 169"/>
                  <a:gd name="T31" fmla="*/ 146 h 152"/>
                  <a:gd name="T32" fmla="*/ 117 w 169"/>
                  <a:gd name="T33" fmla="*/ 81 h 152"/>
                  <a:gd name="T34" fmla="*/ 139 w 169"/>
                  <a:gd name="T35" fmla="*/ 72 h 152"/>
                  <a:gd name="T36" fmla="*/ 166 w 169"/>
                  <a:gd name="T37" fmla="*/ 4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152">
                    <a:moveTo>
                      <a:pt x="166" y="43"/>
                    </a:moveTo>
                    <a:cubicBezTo>
                      <a:pt x="162" y="34"/>
                      <a:pt x="136" y="36"/>
                      <a:pt x="127" y="39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114" y="146"/>
                      <a:pt x="114" y="146"/>
                      <a:pt x="114" y="146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48" y="68"/>
                      <a:pt x="169" y="52"/>
                      <a:pt x="166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5" name="Freeform: Shape 165">
                <a:extLst>
                  <a:ext uri="{FF2B5EF4-FFF2-40B4-BE49-F238E27FC236}">
                    <a16:creationId xmlns:a16="http://schemas.microsoft.com/office/drawing/2014/main" id="{6D7D8010-A930-4A67-AA59-340D6BAD9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143" y="2539950"/>
                <a:ext cx="143493" cy="284574"/>
              </a:xfrm>
              <a:custGeom>
                <a:avLst/>
                <a:gdLst>
                  <a:gd name="T0" fmla="*/ 18 w 88"/>
                  <a:gd name="T1" fmla="*/ 0 h 176"/>
                  <a:gd name="T2" fmla="*/ 70 w 88"/>
                  <a:gd name="T3" fmla="*/ 0 h 176"/>
                  <a:gd name="T4" fmla="*/ 88 w 88"/>
                  <a:gd name="T5" fmla="*/ 18 h 176"/>
                  <a:gd name="T6" fmla="*/ 88 w 88"/>
                  <a:gd name="T7" fmla="*/ 158 h 176"/>
                  <a:gd name="T8" fmla="*/ 70 w 88"/>
                  <a:gd name="T9" fmla="*/ 176 h 176"/>
                  <a:gd name="T10" fmla="*/ 18 w 88"/>
                  <a:gd name="T11" fmla="*/ 176 h 176"/>
                  <a:gd name="T12" fmla="*/ 0 w 88"/>
                  <a:gd name="T13" fmla="*/ 158 h 176"/>
                  <a:gd name="T14" fmla="*/ 0 w 88"/>
                  <a:gd name="T15" fmla="*/ 18 h 176"/>
                  <a:gd name="T16" fmla="*/ 18 w 88"/>
                  <a:gd name="T1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76">
                    <a:moveTo>
                      <a:pt x="1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80" y="0"/>
                      <a:pt x="88" y="8"/>
                      <a:pt x="88" y="1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68"/>
                      <a:pt x="80" y="176"/>
                      <a:pt x="70" y="176"/>
                    </a:cubicBezTo>
                    <a:cubicBezTo>
                      <a:pt x="18" y="176"/>
                      <a:pt x="18" y="176"/>
                      <a:pt x="18" y="176"/>
                    </a:cubicBezTo>
                    <a:cubicBezTo>
                      <a:pt x="8" y="176"/>
                      <a:pt x="0" y="168"/>
                      <a:pt x="0" y="15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6" name="Rectangle 166">
                <a:extLst>
                  <a:ext uri="{FF2B5EF4-FFF2-40B4-BE49-F238E27FC236}">
                    <a16:creationId xmlns:a16="http://schemas.microsoft.com/office/drawing/2014/main" id="{B8A2287D-27E3-46DB-9BD5-F8BEEB7A3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024" y="2570096"/>
                <a:ext cx="110936" cy="2134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7" name="Freeform: Shape 167">
                <a:extLst>
                  <a:ext uri="{FF2B5EF4-FFF2-40B4-BE49-F238E27FC236}">
                    <a16:creationId xmlns:a16="http://schemas.microsoft.com/office/drawing/2014/main" id="{FF9FDE05-B95C-4BB4-BCC7-B3677A729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347" y="2550803"/>
                <a:ext cx="60291" cy="4823"/>
              </a:xfrm>
              <a:custGeom>
                <a:avLst/>
                <a:gdLst>
                  <a:gd name="T0" fmla="*/ 1 w 37"/>
                  <a:gd name="T1" fmla="*/ 3 h 3"/>
                  <a:gd name="T2" fmla="*/ 35 w 37"/>
                  <a:gd name="T3" fmla="*/ 3 h 3"/>
                  <a:gd name="T4" fmla="*/ 37 w 37"/>
                  <a:gd name="T5" fmla="*/ 1 h 3"/>
                  <a:gd name="T6" fmla="*/ 37 w 37"/>
                  <a:gd name="T7" fmla="*/ 1 h 3"/>
                  <a:gd name="T8" fmla="*/ 35 w 37"/>
                  <a:gd name="T9" fmla="*/ 0 h 3"/>
                  <a:gd name="T10" fmla="*/ 1 w 37"/>
                  <a:gd name="T11" fmla="*/ 0 h 3"/>
                  <a:gd name="T12" fmla="*/ 0 w 37"/>
                  <a:gd name="T13" fmla="*/ 1 h 3"/>
                  <a:gd name="T14" fmla="*/ 0 w 37"/>
                  <a:gd name="T15" fmla="*/ 1 h 3"/>
                  <a:gd name="T16" fmla="*/ 1 w 3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">
                    <a:moveTo>
                      <a:pt x="1" y="3"/>
                    </a:move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7" y="2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E561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8" name="Freeform: Shape 168">
                <a:extLst>
                  <a:ext uri="{FF2B5EF4-FFF2-40B4-BE49-F238E27FC236}">
                    <a16:creationId xmlns:a16="http://schemas.microsoft.com/office/drawing/2014/main" id="{1C03AD06-64EE-49B8-BEE9-1D360071B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48" y="2800408"/>
                <a:ext cx="100083" cy="7235"/>
              </a:xfrm>
              <a:custGeom>
                <a:avLst/>
                <a:gdLst>
                  <a:gd name="T0" fmla="*/ 3 w 62"/>
                  <a:gd name="T1" fmla="*/ 5 h 5"/>
                  <a:gd name="T2" fmla="*/ 60 w 62"/>
                  <a:gd name="T3" fmla="*/ 5 h 5"/>
                  <a:gd name="T4" fmla="*/ 62 w 62"/>
                  <a:gd name="T5" fmla="*/ 3 h 5"/>
                  <a:gd name="T6" fmla="*/ 62 w 62"/>
                  <a:gd name="T7" fmla="*/ 3 h 5"/>
                  <a:gd name="T8" fmla="*/ 60 w 62"/>
                  <a:gd name="T9" fmla="*/ 0 h 5"/>
                  <a:gd name="T10" fmla="*/ 3 w 62"/>
                  <a:gd name="T11" fmla="*/ 0 h 5"/>
                  <a:gd name="T12" fmla="*/ 0 w 62"/>
                  <a:gd name="T13" fmla="*/ 3 h 5"/>
                  <a:gd name="T14" fmla="*/ 0 w 62"/>
                  <a:gd name="T15" fmla="*/ 3 h 5"/>
                  <a:gd name="T16" fmla="*/ 3 w 6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">
                    <a:moveTo>
                      <a:pt x="3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61" y="5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1" y="0"/>
                      <a:pt x="6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9" name="Oval 169">
                <a:extLst>
                  <a:ext uri="{FF2B5EF4-FFF2-40B4-BE49-F238E27FC236}">
                    <a16:creationId xmlns:a16="http://schemas.microsoft.com/office/drawing/2014/main" id="{A0F7D1BA-FFEB-413B-BF7C-55D829AC8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611" y="2788350"/>
                <a:ext cx="32557" cy="325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0" name="Oval 170">
                <a:extLst>
                  <a:ext uri="{FF2B5EF4-FFF2-40B4-BE49-F238E27FC236}">
                    <a16:creationId xmlns:a16="http://schemas.microsoft.com/office/drawing/2014/main" id="{B92129D4-219F-4523-A620-D2DCB912E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34" y="2793173"/>
                <a:ext cx="22911" cy="229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1" name="Freeform: Shape 171">
                <a:extLst>
                  <a:ext uri="{FF2B5EF4-FFF2-40B4-BE49-F238E27FC236}">
                    <a16:creationId xmlns:a16="http://schemas.microsoft.com/office/drawing/2014/main" id="{3D1DD4BB-3605-4EAA-A87E-A8F6DABA1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17830"/>
                <a:ext cx="37380" cy="74761"/>
              </a:xfrm>
              <a:custGeom>
                <a:avLst/>
                <a:gdLst>
                  <a:gd name="T0" fmla="*/ 0 w 31"/>
                  <a:gd name="T1" fmla="*/ 62 h 62"/>
                  <a:gd name="T2" fmla="*/ 31 w 31"/>
                  <a:gd name="T3" fmla="*/ 25 h 62"/>
                  <a:gd name="T4" fmla="*/ 0 w 31"/>
                  <a:gd name="T5" fmla="*/ 0 h 62"/>
                  <a:gd name="T6" fmla="*/ 0 w 31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62">
                    <a:moveTo>
                      <a:pt x="0" y="62"/>
                    </a:moveTo>
                    <a:lnTo>
                      <a:pt x="31" y="25"/>
                    </a:lnTo>
                    <a:lnTo>
                      <a:pt x="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2" name="Freeform: Shape 172">
                <a:extLst>
                  <a:ext uri="{FF2B5EF4-FFF2-40B4-BE49-F238E27FC236}">
                    <a16:creationId xmlns:a16="http://schemas.microsoft.com/office/drawing/2014/main" id="{078A584F-46D4-4A8C-970E-EAAD6D9C9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8307" y="2017830"/>
                <a:ext cx="36175" cy="74761"/>
              </a:xfrm>
              <a:custGeom>
                <a:avLst/>
                <a:gdLst>
                  <a:gd name="T0" fmla="*/ 30 w 30"/>
                  <a:gd name="T1" fmla="*/ 62 h 62"/>
                  <a:gd name="T2" fmla="*/ 30 w 30"/>
                  <a:gd name="T3" fmla="*/ 0 h 62"/>
                  <a:gd name="T4" fmla="*/ 0 w 30"/>
                  <a:gd name="T5" fmla="*/ 25 h 62"/>
                  <a:gd name="T6" fmla="*/ 30 w 30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62">
                    <a:moveTo>
                      <a:pt x="30" y="62"/>
                    </a:moveTo>
                    <a:lnTo>
                      <a:pt x="30" y="0"/>
                    </a:lnTo>
                    <a:lnTo>
                      <a:pt x="0" y="25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3" name="Rectangle 173">
                <a:extLst>
                  <a:ext uri="{FF2B5EF4-FFF2-40B4-BE49-F238E27FC236}">
                    <a16:creationId xmlns:a16="http://schemas.microsoft.com/office/drawing/2014/main" id="{AC343E29-9133-4834-ADCA-60381F1AF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482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4" name="Rectangle 174">
                <a:extLst>
                  <a:ext uri="{FF2B5EF4-FFF2-40B4-BE49-F238E27FC236}">
                    <a16:creationId xmlns:a16="http://schemas.microsoft.com/office/drawing/2014/main" id="{2474ED32-DAF0-4C61-9946-844554E37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665" y="2096208"/>
                <a:ext cx="1206" cy="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5" name="Freeform: Shape 175">
                <a:extLst>
                  <a:ext uri="{FF2B5EF4-FFF2-40B4-BE49-F238E27FC236}">
                    <a16:creationId xmlns:a16="http://schemas.microsoft.com/office/drawing/2014/main" id="{D2488EAA-F9D9-4850-964D-1A3B50A36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076" y="2050387"/>
                <a:ext cx="124200" cy="45821"/>
              </a:xfrm>
              <a:custGeom>
                <a:avLst/>
                <a:gdLst>
                  <a:gd name="T0" fmla="*/ 103 w 103"/>
                  <a:gd name="T1" fmla="*/ 38 h 38"/>
                  <a:gd name="T2" fmla="*/ 103 w 103"/>
                  <a:gd name="T3" fmla="*/ 38 h 38"/>
                  <a:gd name="T4" fmla="*/ 71 w 103"/>
                  <a:gd name="T5" fmla="*/ 0 h 38"/>
                  <a:gd name="T6" fmla="*/ 52 w 103"/>
                  <a:gd name="T7" fmla="*/ 15 h 38"/>
                  <a:gd name="T8" fmla="*/ 32 w 103"/>
                  <a:gd name="T9" fmla="*/ 0 h 38"/>
                  <a:gd name="T10" fmla="*/ 1 w 103"/>
                  <a:gd name="T11" fmla="*/ 38 h 38"/>
                  <a:gd name="T12" fmla="*/ 0 w 103"/>
                  <a:gd name="T13" fmla="*/ 38 h 38"/>
                  <a:gd name="T14" fmla="*/ 103 w 103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38">
                    <a:moveTo>
                      <a:pt x="103" y="38"/>
                    </a:moveTo>
                    <a:lnTo>
                      <a:pt x="103" y="38"/>
                    </a:lnTo>
                    <a:lnTo>
                      <a:pt x="71" y="0"/>
                    </a:lnTo>
                    <a:lnTo>
                      <a:pt x="52" y="15"/>
                    </a:lnTo>
                    <a:lnTo>
                      <a:pt x="32" y="0"/>
                    </a:lnTo>
                    <a:lnTo>
                      <a:pt x="1" y="38"/>
                    </a:lnTo>
                    <a:lnTo>
                      <a:pt x="0" y="38"/>
                    </a:lnTo>
                    <a:lnTo>
                      <a:pt x="103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6" name="Freeform: Shape 176">
                <a:extLst>
                  <a:ext uri="{FF2B5EF4-FFF2-40B4-BE49-F238E27FC236}">
                    <a16:creationId xmlns:a16="http://schemas.microsoft.com/office/drawing/2014/main" id="{FE2CD67B-1CB2-4029-81D2-44AC74677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282" y="2015418"/>
                <a:ext cx="121788" cy="48233"/>
              </a:xfrm>
              <a:custGeom>
                <a:avLst/>
                <a:gdLst>
                  <a:gd name="T0" fmla="*/ 31 w 101"/>
                  <a:gd name="T1" fmla="*/ 24 h 40"/>
                  <a:gd name="T2" fmla="*/ 32 w 101"/>
                  <a:gd name="T3" fmla="*/ 25 h 40"/>
                  <a:gd name="T4" fmla="*/ 34 w 101"/>
                  <a:gd name="T5" fmla="*/ 27 h 40"/>
                  <a:gd name="T6" fmla="*/ 51 w 101"/>
                  <a:gd name="T7" fmla="*/ 40 h 40"/>
                  <a:gd name="T8" fmla="*/ 69 w 101"/>
                  <a:gd name="T9" fmla="*/ 27 h 40"/>
                  <a:gd name="T10" fmla="*/ 70 w 101"/>
                  <a:gd name="T11" fmla="*/ 25 h 40"/>
                  <a:gd name="T12" fmla="*/ 71 w 101"/>
                  <a:gd name="T13" fmla="*/ 24 h 40"/>
                  <a:gd name="T14" fmla="*/ 101 w 101"/>
                  <a:gd name="T15" fmla="*/ 0 h 40"/>
                  <a:gd name="T16" fmla="*/ 0 w 101"/>
                  <a:gd name="T17" fmla="*/ 0 h 40"/>
                  <a:gd name="T18" fmla="*/ 31 w 101"/>
                  <a:gd name="T19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40">
                    <a:moveTo>
                      <a:pt x="31" y="24"/>
                    </a:moveTo>
                    <a:lnTo>
                      <a:pt x="32" y="25"/>
                    </a:lnTo>
                    <a:lnTo>
                      <a:pt x="34" y="27"/>
                    </a:lnTo>
                    <a:lnTo>
                      <a:pt x="51" y="40"/>
                    </a:lnTo>
                    <a:lnTo>
                      <a:pt x="69" y="27"/>
                    </a:lnTo>
                    <a:lnTo>
                      <a:pt x="70" y="25"/>
                    </a:lnTo>
                    <a:lnTo>
                      <a:pt x="71" y="24"/>
                    </a:lnTo>
                    <a:lnTo>
                      <a:pt x="101" y="0"/>
                    </a:lnTo>
                    <a:lnTo>
                      <a:pt x="0" y="0"/>
                    </a:lnTo>
                    <a:lnTo>
                      <a:pt x="31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7" name="Freeform: Shape 177">
                <a:extLst>
                  <a:ext uri="{FF2B5EF4-FFF2-40B4-BE49-F238E27FC236}">
                    <a16:creationId xmlns:a16="http://schemas.microsoft.com/office/drawing/2014/main" id="{AE4A85B8-4B70-45E6-89B4-46327A92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331" y="4260658"/>
                <a:ext cx="54262" cy="151934"/>
              </a:xfrm>
              <a:custGeom>
                <a:avLst/>
                <a:gdLst>
                  <a:gd name="T0" fmla="*/ 4 w 33"/>
                  <a:gd name="T1" fmla="*/ 11 h 94"/>
                  <a:gd name="T2" fmla="*/ 1 w 33"/>
                  <a:gd name="T3" fmla="*/ 23 h 94"/>
                  <a:gd name="T4" fmla="*/ 3 w 33"/>
                  <a:gd name="T5" fmla="*/ 32 h 94"/>
                  <a:gd name="T6" fmla="*/ 12 w 33"/>
                  <a:gd name="T7" fmla="*/ 43 h 94"/>
                  <a:gd name="T8" fmla="*/ 12 w 33"/>
                  <a:gd name="T9" fmla="*/ 94 h 94"/>
                  <a:gd name="T10" fmla="*/ 21 w 33"/>
                  <a:gd name="T11" fmla="*/ 94 h 94"/>
                  <a:gd name="T12" fmla="*/ 21 w 33"/>
                  <a:gd name="T13" fmla="*/ 43 h 94"/>
                  <a:gd name="T14" fmla="*/ 30 w 33"/>
                  <a:gd name="T15" fmla="*/ 32 h 94"/>
                  <a:gd name="T16" fmla="*/ 33 w 33"/>
                  <a:gd name="T17" fmla="*/ 23 h 94"/>
                  <a:gd name="T18" fmla="*/ 29 w 33"/>
                  <a:gd name="T19" fmla="*/ 11 h 94"/>
                  <a:gd name="T20" fmla="*/ 22 w 33"/>
                  <a:gd name="T21" fmla="*/ 0 h 94"/>
                  <a:gd name="T22" fmla="*/ 25 w 33"/>
                  <a:gd name="T23" fmla="*/ 22 h 94"/>
                  <a:gd name="T24" fmla="*/ 22 w 33"/>
                  <a:gd name="T25" fmla="*/ 22 h 94"/>
                  <a:gd name="T26" fmla="*/ 19 w 33"/>
                  <a:gd name="T27" fmla="*/ 0 h 94"/>
                  <a:gd name="T28" fmla="*/ 17 w 33"/>
                  <a:gd name="T29" fmla="*/ 0 h 94"/>
                  <a:gd name="T30" fmla="*/ 15 w 33"/>
                  <a:gd name="T31" fmla="*/ 0 h 94"/>
                  <a:gd name="T32" fmla="*/ 12 w 33"/>
                  <a:gd name="T33" fmla="*/ 22 h 94"/>
                  <a:gd name="T34" fmla="*/ 9 w 33"/>
                  <a:gd name="T35" fmla="*/ 22 h 94"/>
                  <a:gd name="T36" fmla="*/ 12 w 33"/>
                  <a:gd name="T37" fmla="*/ 0 h 94"/>
                  <a:gd name="T38" fmla="*/ 4 w 33"/>
                  <a:gd name="T39" fmla="*/ 1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94">
                    <a:moveTo>
                      <a:pt x="4" y="11"/>
                    </a:moveTo>
                    <a:cubicBezTo>
                      <a:pt x="3" y="15"/>
                      <a:pt x="1" y="18"/>
                      <a:pt x="1" y="23"/>
                    </a:cubicBezTo>
                    <a:cubicBezTo>
                      <a:pt x="0" y="26"/>
                      <a:pt x="1" y="29"/>
                      <a:pt x="3" y="32"/>
                    </a:cubicBezTo>
                    <a:cubicBezTo>
                      <a:pt x="5" y="36"/>
                      <a:pt x="8" y="40"/>
                      <a:pt x="12" y="43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5" y="41"/>
                      <a:pt x="29" y="36"/>
                      <a:pt x="30" y="32"/>
                    </a:cubicBezTo>
                    <a:cubicBezTo>
                      <a:pt x="32" y="29"/>
                      <a:pt x="33" y="26"/>
                      <a:pt x="33" y="23"/>
                    </a:cubicBezTo>
                    <a:cubicBezTo>
                      <a:pt x="32" y="18"/>
                      <a:pt x="31" y="15"/>
                      <a:pt x="29" y="11"/>
                    </a:cubicBezTo>
                    <a:cubicBezTo>
                      <a:pt x="28" y="8"/>
                      <a:pt x="26" y="0"/>
                      <a:pt x="22" y="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8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8" name="Freeform: Shape 178">
                <a:extLst>
                  <a:ext uri="{FF2B5EF4-FFF2-40B4-BE49-F238E27FC236}">
                    <a16:creationId xmlns:a16="http://schemas.microsoft.com/office/drawing/2014/main" id="{2E11D4BE-AF97-441D-B1E3-E08EC0E18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268" y="4258246"/>
                <a:ext cx="56674" cy="154345"/>
              </a:xfrm>
              <a:custGeom>
                <a:avLst/>
                <a:gdLst>
                  <a:gd name="T0" fmla="*/ 22 w 35"/>
                  <a:gd name="T1" fmla="*/ 96 h 96"/>
                  <a:gd name="T2" fmla="*/ 22 w 35"/>
                  <a:gd name="T3" fmla="*/ 46 h 96"/>
                  <a:gd name="T4" fmla="*/ 35 w 35"/>
                  <a:gd name="T5" fmla="*/ 25 h 96"/>
                  <a:gd name="T6" fmla="*/ 18 w 35"/>
                  <a:gd name="T7" fmla="*/ 0 h 96"/>
                  <a:gd name="T8" fmla="*/ 0 w 35"/>
                  <a:gd name="T9" fmla="*/ 25 h 96"/>
                  <a:gd name="T10" fmla="*/ 13 w 35"/>
                  <a:gd name="T11" fmla="*/ 45 h 96"/>
                  <a:gd name="T12" fmla="*/ 13 w 35"/>
                  <a:gd name="T13" fmla="*/ 96 h 96"/>
                  <a:gd name="T14" fmla="*/ 22 w 35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96">
                    <a:moveTo>
                      <a:pt x="22" y="9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9" y="43"/>
                      <a:pt x="35" y="35"/>
                      <a:pt x="35" y="25"/>
                    </a:cubicBezTo>
                    <a:cubicBezTo>
                      <a:pt x="35" y="14"/>
                      <a:pt x="27" y="0"/>
                      <a:pt x="18" y="0"/>
                    </a:cubicBezTo>
                    <a:cubicBezTo>
                      <a:pt x="8" y="0"/>
                      <a:pt x="0" y="14"/>
                      <a:pt x="0" y="25"/>
                    </a:cubicBezTo>
                    <a:cubicBezTo>
                      <a:pt x="0" y="35"/>
                      <a:pt x="6" y="43"/>
                      <a:pt x="13" y="45"/>
                    </a:cubicBezTo>
                    <a:cubicBezTo>
                      <a:pt x="13" y="96"/>
                      <a:pt x="13" y="96"/>
                      <a:pt x="13" y="96"/>
                    </a:cubicBezTo>
                    <a:lnTo>
                      <a:pt x="22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9" name="Freeform: Shape 179">
                <a:extLst>
                  <a:ext uri="{FF2B5EF4-FFF2-40B4-BE49-F238E27FC236}">
                    <a16:creationId xmlns:a16="http://schemas.microsoft.com/office/drawing/2014/main" id="{124872B5-6AD3-4A4C-8123-906F5F4E9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8723" y="3636042"/>
                <a:ext cx="107318" cy="225489"/>
              </a:xfrm>
              <a:custGeom>
                <a:avLst/>
                <a:gdLst>
                  <a:gd name="T0" fmla="*/ 33 w 66"/>
                  <a:gd name="T1" fmla="*/ 119 h 139"/>
                  <a:gd name="T2" fmla="*/ 65 w 66"/>
                  <a:gd name="T3" fmla="*/ 135 h 139"/>
                  <a:gd name="T4" fmla="*/ 66 w 66"/>
                  <a:gd name="T5" fmla="*/ 134 h 139"/>
                  <a:gd name="T6" fmla="*/ 66 w 66"/>
                  <a:gd name="T7" fmla="*/ 30 h 139"/>
                  <a:gd name="T8" fmla="*/ 65 w 66"/>
                  <a:gd name="T9" fmla="*/ 14 h 139"/>
                  <a:gd name="T10" fmla="*/ 33 w 66"/>
                  <a:gd name="T11" fmla="*/ 0 h 139"/>
                  <a:gd name="T12" fmla="*/ 33 w 66"/>
                  <a:gd name="T13" fmla="*/ 18 h 139"/>
                  <a:gd name="T14" fmla="*/ 56 w 66"/>
                  <a:gd name="T15" fmla="*/ 23 h 139"/>
                  <a:gd name="T16" fmla="*/ 57 w 66"/>
                  <a:gd name="T17" fmla="*/ 25 h 139"/>
                  <a:gd name="T18" fmla="*/ 55 w 66"/>
                  <a:gd name="T19" fmla="*/ 26 h 139"/>
                  <a:gd name="T20" fmla="*/ 54 w 66"/>
                  <a:gd name="T21" fmla="*/ 26 h 139"/>
                  <a:gd name="T22" fmla="*/ 50 w 66"/>
                  <a:gd name="T23" fmla="*/ 24 h 139"/>
                  <a:gd name="T24" fmla="*/ 33 w 66"/>
                  <a:gd name="T25" fmla="*/ 22 h 139"/>
                  <a:gd name="T26" fmla="*/ 33 w 66"/>
                  <a:gd name="T27" fmla="*/ 37 h 139"/>
                  <a:gd name="T28" fmla="*/ 56 w 66"/>
                  <a:gd name="T29" fmla="*/ 41 h 139"/>
                  <a:gd name="T30" fmla="*/ 57 w 66"/>
                  <a:gd name="T31" fmla="*/ 44 h 139"/>
                  <a:gd name="T32" fmla="*/ 55 w 66"/>
                  <a:gd name="T33" fmla="*/ 45 h 139"/>
                  <a:gd name="T34" fmla="*/ 54 w 66"/>
                  <a:gd name="T35" fmla="*/ 45 h 139"/>
                  <a:gd name="T36" fmla="*/ 50 w 66"/>
                  <a:gd name="T37" fmla="*/ 43 h 139"/>
                  <a:gd name="T38" fmla="*/ 33 w 66"/>
                  <a:gd name="T39" fmla="*/ 41 h 139"/>
                  <a:gd name="T40" fmla="*/ 33 w 66"/>
                  <a:gd name="T41" fmla="*/ 56 h 139"/>
                  <a:gd name="T42" fmla="*/ 56 w 66"/>
                  <a:gd name="T43" fmla="*/ 60 h 139"/>
                  <a:gd name="T44" fmla="*/ 57 w 66"/>
                  <a:gd name="T45" fmla="*/ 62 h 139"/>
                  <a:gd name="T46" fmla="*/ 55 w 66"/>
                  <a:gd name="T47" fmla="*/ 64 h 139"/>
                  <a:gd name="T48" fmla="*/ 54 w 66"/>
                  <a:gd name="T49" fmla="*/ 63 h 139"/>
                  <a:gd name="T50" fmla="*/ 50 w 66"/>
                  <a:gd name="T51" fmla="*/ 62 h 139"/>
                  <a:gd name="T52" fmla="*/ 33 w 66"/>
                  <a:gd name="T53" fmla="*/ 60 h 139"/>
                  <a:gd name="T54" fmla="*/ 33 w 66"/>
                  <a:gd name="T55" fmla="*/ 119 h 139"/>
                  <a:gd name="T56" fmla="*/ 1 w 66"/>
                  <a:gd name="T57" fmla="*/ 135 h 139"/>
                  <a:gd name="T58" fmla="*/ 33 w 66"/>
                  <a:gd name="T59" fmla="*/ 119 h 139"/>
                  <a:gd name="T60" fmla="*/ 33 w 66"/>
                  <a:gd name="T61" fmla="*/ 60 h 139"/>
                  <a:gd name="T62" fmla="*/ 17 w 66"/>
                  <a:gd name="T63" fmla="*/ 62 h 139"/>
                  <a:gd name="T64" fmla="*/ 12 w 66"/>
                  <a:gd name="T65" fmla="*/ 63 h 139"/>
                  <a:gd name="T66" fmla="*/ 10 w 66"/>
                  <a:gd name="T67" fmla="*/ 62 h 139"/>
                  <a:gd name="T68" fmla="*/ 11 w 66"/>
                  <a:gd name="T69" fmla="*/ 60 h 139"/>
                  <a:gd name="T70" fmla="*/ 11 w 66"/>
                  <a:gd name="T71" fmla="*/ 60 h 139"/>
                  <a:gd name="T72" fmla="*/ 33 w 66"/>
                  <a:gd name="T73" fmla="*/ 56 h 139"/>
                  <a:gd name="T74" fmla="*/ 33 w 66"/>
                  <a:gd name="T75" fmla="*/ 41 h 139"/>
                  <a:gd name="T76" fmla="*/ 17 w 66"/>
                  <a:gd name="T77" fmla="*/ 43 h 139"/>
                  <a:gd name="T78" fmla="*/ 12 w 66"/>
                  <a:gd name="T79" fmla="*/ 45 h 139"/>
                  <a:gd name="T80" fmla="*/ 10 w 66"/>
                  <a:gd name="T81" fmla="*/ 44 h 139"/>
                  <a:gd name="T82" fmla="*/ 11 w 66"/>
                  <a:gd name="T83" fmla="*/ 41 h 139"/>
                  <a:gd name="T84" fmla="*/ 11 w 66"/>
                  <a:gd name="T85" fmla="*/ 41 h 139"/>
                  <a:gd name="T86" fmla="*/ 33 w 66"/>
                  <a:gd name="T87" fmla="*/ 37 h 139"/>
                  <a:gd name="T88" fmla="*/ 33 w 66"/>
                  <a:gd name="T89" fmla="*/ 22 h 139"/>
                  <a:gd name="T90" fmla="*/ 17 w 66"/>
                  <a:gd name="T91" fmla="*/ 24 h 139"/>
                  <a:gd name="T92" fmla="*/ 12 w 66"/>
                  <a:gd name="T93" fmla="*/ 26 h 139"/>
                  <a:gd name="T94" fmla="*/ 10 w 66"/>
                  <a:gd name="T95" fmla="*/ 25 h 139"/>
                  <a:gd name="T96" fmla="*/ 11 w 66"/>
                  <a:gd name="T97" fmla="*/ 23 h 139"/>
                  <a:gd name="T98" fmla="*/ 11 w 66"/>
                  <a:gd name="T99" fmla="*/ 23 h 139"/>
                  <a:gd name="T100" fmla="*/ 33 w 66"/>
                  <a:gd name="T101" fmla="*/ 18 h 139"/>
                  <a:gd name="T102" fmla="*/ 33 w 66"/>
                  <a:gd name="T103" fmla="*/ 0 h 139"/>
                  <a:gd name="T104" fmla="*/ 2 w 66"/>
                  <a:gd name="T105" fmla="*/ 14 h 139"/>
                  <a:gd name="T106" fmla="*/ 0 w 66"/>
                  <a:gd name="T107" fmla="*/ 30 h 139"/>
                  <a:gd name="T108" fmla="*/ 0 w 66"/>
                  <a:gd name="T109" fmla="*/ 134 h 139"/>
                  <a:gd name="T110" fmla="*/ 1 w 66"/>
                  <a:gd name="T11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" h="139">
                    <a:moveTo>
                      <a:pt x="33" y="119"/>
                    </a:moveTo>
                    <a:cubicBezTo>
                      <a:pt x="49" y="119"/>
                      <a:pt x="61" y="123"/>
                      <a:pt x="65" y="135"/>
                    </a:cubicBez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lnTo>
                      <a:pt x="33" y="119"/>
                    </a:lnTo>
                    <a:close/>
                    <a:moveTo>
                      <a:pt x="1" y="135"/>
                    </a:move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7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1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6" y="57"/>
                      <a:pt x="24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7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38"/>
                      <a:pt x="24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7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6" y="20"/>
                      <a:pt x="24" y="18"/>
                      <a:pt x="33" y="18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6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10" name="Freeform: Shape 180">
                <a:extLst>
                  <a:ext uri="{FF2B5EF4-FFF2-40B4-BE49-F238E27FC236}">
                    <a16:creationId xmlns:a16="http://schemas.microsoft.com/office/drawing/2014/main" id="{ACF900BE-CD4A-4391-8084-A6AC0EB4D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687" y="3636042"/>
                <a:ext cx="106112" cy="225489"/>
              </a:xfrm>
              <a:custGeom>
                <a:avLst/>
                <a:gdLst>
                  <a:gd name="T0" fmla="*/ 66 w 66"/>
                  <a:gd name="T1" fmla="*/ 134 h 139"/>
                  <a:gd name="T2" fmla="*/ 65 w 66"/>
                  <a:gd name="T3" fmla="*/ 14 h 139"/>
                  <a:gd name="T4" fmla="*/ 33 w 66"/>
                  <a:gd name="T5" fmla="*/ 18 h 139"/>
                  <a:gd name="T6" fmla="*/ 57 w 66"/>
                  <a:gd name="T7" fmla="*/ 25 h 139"/>
                  <a:gd name="T8" fmla="*/ 55 w 66"/>
                  <a:gd name="T9" fmla="*/ 26 h 139"/>
                  <a:gd name="T10" fmla="*/ 50 w 66"/>
                  <a:gd name="T11" fmla="*/ 24 h 139"/>
                  <a:gd name="T12" fmla="*/ 33 w 66"/>
                  <a:gd name="T13" fmla="*/ 37 h 139"/>
                  <a:gd name="T14" fmla="*/ 57 w 66"/>
                  <a:gd name="T15" fmla="*/ 44 h 139"/>
                  <a:gd name="T16" fmla="*/ 55 w 66"/>
                  <a:gd name="T17" fmla="*/ 45 h 139"/>
                  <a:gd name="T18" fmla="*/ 50 w 66"/>
                  <a:gd name="T19" fmla="*/ 43 h 139"/>
                  <a:gd name="T20" fmla="*/ 33 w 66"/>
                  <a:gd name="T21" fmla="*/ 56 h 139"/>
                  <a:gd name="T22" fmla="*/ 57 w 66"/>
                  <a:gd name="T23" fmla="*/ 62 h 139"/>
                  <a:gd name="T24" fmla="*/ 55 w 66"/>
                  <a:gd name="T25" fmla="*/ 64 h 139"/>
                  <a:gd name="T26" fmla="*/ 50 w 66"/>
                  <a:gd name="T27" fmla="*/ 62 h 139"/>
                  <a:gd name="T28" fmla="*/ 33 w 66"/>
                  <a:gd name="T29" fmla="*/ 119 h 139"/>
                  <a:gd name="T30" fmla="*/ 65 w 66"/>
                  <a:gd name="T31" fmla="*/ 135 h 139"/>
                  <a:gd name="T32" fmla="*/ 33 w 66"/>
                  <a:gd name="T33" fmla="*/ 0 h 139"/>
                  <a:gd name="T34" fmla="*/ 0 w 66"/>
                  <a:gd name="T35" fmla="*/ 30 h 139"/>
                  <a:gd name="T36" fmla="*/ 1 w 66"/>
                  <a:gd name="T37" fmla="*/ 135 h 139"/>
                  <a:gd name="T38" fmla="*/ 33 w 66"/>
                  <a:gd name="T39" fmla="*/ 60 h 139"/>
                  <a:gd name="T40" fmla="*/ 17 w 66"/>
                  <a:gd name="T41" fmla="*/ 62 h 139"/>
                  <a:gd name="T42" fmla="*/ 10 w 66"/>
                  <a:gd name="T43" fmla="*/ 62 h 139"/>
                  <a:gd name="T44" fmla="*/ 33 w 66"/>
                  <a:gd name="T45" fmla="*/ 56 h 139"/>
                  <a:gd name="T46" fmla="*/ 33 w 66"/>
                  <a:gd name="T47" fmla="*/ 41 h 139"/>
                  <a:gd name="T48" fmla="*/ 17 w 66"/>
                  <a:gd name="T49" fmla="*/ 43 h 139"/>
                  <a:gd name="T50" fmla="*/ 10 w 66"/>
                  <a:gd name="T51" fmla="*/ 44 h 139"/>
                  <a:gd name="T52" fmla="*/ 33 w 66"/>
                  <a:gd name="T53" fmla="*/ 37 h 139"/>
                  <a:gd name="T54" fmla="*/ 33 w 66"/>
                  <a:gd name="T55" fmla="*/ 22 h 139"/>
                  <a:gd name="T56" fmla="*/ 17 w 66"/>
                  <a:gd name="T57" fmla="*/ 24 h 139"/>
                  <a:gd name="T58" fmla="*/ 10 w 66"/>
                  <a:gd name="T59" fmla="*/ 25 h 139"/>
                  <a:gd name="T60" fmla="*/ 33 w 66"/>
                  <a:gd name="T61" fmla="*/ 18 h 139"/>
                  <a:gd name="T62" fmla="*/ 33 w 66"/>
                  <a:gd name="T6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139">
                    <a:moveTo>
                      <a:pt x="65" y="135"/>
                    </a:moveTo>
                    <a:cubicBezTo>
                      <a:pt x="66" y="139"/>
                      <a:pt x="66" y="139"/>
                      <a:pt x="66" y="134"/>
                    </a:cubicBezTo>
                    <a:cubicBezTo>
                      <a:pt x="66" y="113"/>
                      <a:pt x="66" y="51"/>
                      <a:pt x="66" y="30"/>
                    </a:cubicBezTo>
                    <a:cubicBezTo>
                      <a:pt x="66" y="25"/>
                      <a:pt x="66" y="18"/>
                      <a:pt x="65" y="14"/>
                    </a:cubicBezTo>
                    <a:cubicBezTo>
                      <a:pt x="61" y="3"/>
                      <a:pt x="48" y="0"/>
                      <a:pt x="33" y="0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43" y="18"/>
                      <a:pt x="50" y="20"/>
                      <a:pt x="56" y="23"/>
                    </a:cubicBezTo>
                    <a:cubicBezTo>
                      <a:pt x="57" y="23"/>
                      <a:pt x="57" y="24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6"/>
                      <a:pt x="56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3" y="25"/>
                      <a:pt x="51" y="25"/>
                      <a:pt x="50" y="24"/>
                    </a:cubicBezTo>
                    <a:cubicBezTo>
                      <a:pt x="45" y="23"/>
                      <a:pt x="40" y="22"/>
                      <a:pt x="33" y="22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3" y="37"/>
                      <a:pt x="50" y="38"/>
                      <a:pt x="56" y="41"/>
                    </a:cubicBezTo>
                    <a:cubicBezTo>
                      <a:pt x="57" y="42"/>
                      <a:pt x="57" y="43"/>
                      <a:pt x="57" y="44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6" y="44"/>
                      <a:pt x="56" y="45"/>
                      <a:pt x="55" y="45"/>
                    </a:cubicBezTo>
                    <a:cubicBezTo>
                      <a:pt x="55" y="45"/>
                      <a:pt x="54" y="45"/>
                      <a:pt x="54" y="45"/>
                    </a:cubicBezTo>
                    <a:cubicBezTo>
                      <a:pt x="53" y="44"/>
                      <a:pt x="51" y="43"/>
                      <a:pt x="50" y="43"/>
                    </a:cubicBezTo>
                    <a:cubicBezTo>
                      <a:pt x="45" y="42"/>
                      <a:pt x="40" y="41"/>
                      <a:pt x="33" y="41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3" y="56"/>
                      <a:pt x="50" y="57"/>
                      <a:pt x="56" y="60"/>
                    </a:cubicBezTo>
                    <a:cubicBezTo>
                      <a:pt x="57" y="60"/>
                      <a:pt x="57" y="62"/>
                      <a:pt x="57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6" y="63"/>
                      <a:pt x="56" y="64"/>
                      <a:pt x="55" y="64"/>
                    </a:cubicBezTo>
                    <a:cubicBezTo>
                      <a:pt x="55" y="64"/>
                      <a:pt x="54" y="64"/>
                      <a:pt x="54" y="63"/>
                    </a:cubicBezTo>
                    <a:cubicBezTo>
                      <a:pt x="53" y="63"/>
                      <a:pt x="51" y="62"/>
                      <a:pt x="50" y="62"/>
                    </a:cubicBezTo>
                    <a:cubicBezTo>
                      <a:pt x="45" y="60"/>
                      <a:pt x="40" y="60"/>
                      <a:pt x="33" y="60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48" y="119"/>
                      <a:pt x="61" y="123"/>
                      <a:pt x="65" y="135"/>
                    </a:cubicBezTo>
                    <a:close/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5" y="3"/>
                      <a:pt x="2" y="14"/>
                    </a:cubicBezTo>
                    <a:cubicBezTo>
                      <a:pt x="0" y="18"/>
                      <a:pt x="0" y="25"/>
                      <a:pt x="0" y="30"/>
                    </a:cubicBezTo>
                    <a:cubicBezTo>
                      <a:pt x="0" y="51"/>
                      <a:pt x="0" y="113"/>
                      <a:pt x="0" y="134"/>
                    </a:cubicBezTo>
                    <a:cubicBezTo>
                      <a:pt x="0" y="139"/>
                      <a:pt x="0" y="139"/>
                      <a:pt x="1" y="135"/>
                    </a:cubicBezTo>
                    <a:cubicBezTo>
                      <a:pt x="5" y="123"/>
                      <a:pt x="18" y="119"/>
                      <a:pt x="33" y="11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26" y="60"/>
                      <a:pt x="21" y="60"/>
                      <a:pt x="17" y="62"/>
                    </a:cubicBezTo>
                    <a:cubicBezTo>
                      <a:pt x="15" y="62"/>
                      <a:pt x="14" y="63"/>
                      <a:pt x="12" y="63"/>
                    </a:cubicBezTo>
                    <a:cubicBezTo>
                      <a:pt x="11" y="64"/>
                      <a:pt x="10" y="63"/>
                      <a:pt x="10" y="62"/>
                    </a:cubicBezTo>
                    <a:cubicBezTo>
                      <a:pt x="9" y="62"/>
                      <a:pt x="10" y="60"/>
                      <a:pt x="10" y="60"/>
                    </a:cubicBezTo>
                    <a:cubicBezTo>
                      <a:pt x="16" y="57"/>
                      <a:pt x="23" y="56"/>
                      <a:pt x="33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26" y="41"/>
                      <a:pt x="21" y="42"/>
                      <a:pt x="17" y="43"/>
                    </a:cubicBezTo>
                    <a:cubicBezTo>
                      <a:pt x="15" y="43"/>
                      <a:pt x="14" y="44"/>
                      <a:pt x="12" y="45"/>
                    </a:cubicBezTo>
                    <a:cubicBezTo>
                      <a:pt x="11" y="45"/>
                      <a:pt x="10" y="45"/>
                      <a:pt x="10" y="44"/>
                    </a:cubicBezTo>
                    <a:cubicBezTo>
                      <a:pt x="9" y="43"/>
                      <a:pt x="10" y="42"/>
                      <a:pt x="10" y="41"/>
                    </a:cubicBezTo>
                    <a:cubicBezTo>
                      <a:pt x="16" y="38"/>
                      <a:pt x="2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22"/>
                      <a:pt x="21" y="23"/>
                      <a:pt x="17" y="24"/>
                    </a:cubicBezTo>
                    <a:cubicBezTo>
                      <a:pt x="15" y="25"/>
                      <a:pt x="14" y="25"/>
                      <a:pt x="12" y="26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4"/>
                      <a:pt x="10" y="23"/>
                      <a:pt x="10" y="23"/>
                    </a:cubicBezTo>
                    <a:cubicBezTo>
                      <a:pt x="16" y="20"/>
                      <a:pt x="23" y="18"/>
                      <a:pt x="33" y="18"/>
                    </a:cubicBezTo>
                    <a:cubicBezTo>
                      <a:pt x="33" y="18"/>
                      <a:pt x="33" y="18"/>
                      <a:pt x="33" y="1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11" name="Freeform: Shape 181">
                <a:extLst>
                  <a:ext uri="{FF2B5EF4-FFF2-40B4-BE49-F238E27FC236}">
                    <a16:creationId xmlns:a16="http://schemas.microsoft.com/office/drawing/2014/main" id="{AC724C74-5021-4C23-8507-49A4E109E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122" y="4251011"/>
                <a:ext cx="166403" cy="166403"/>
              </a:xfrm>
              <a:custGeom>
                <a:avLst/>
                <a:gdLst>
                  <a:gd name="T0" fmla="*/ 78 w 103"/>
                  <a:gd name="T1" fmla="*/ 96 h 103"/>
                  <a:gd name="T2" fmla="*/ 97 w 103"/>
                  <a:gd name="T3" fmla="*/ 77 h 103"/>
                  <a:gd name="T4" fmla="*/ 102 w 103"/>
                  <a:gd name="T5" fmla="*/ 62 h 103"/>
                  <a:gd name="T6" fmla="*/ 102 w 103"/>
                  <a:gd name="T7" fmla="*/ 41 h 103"/>
                  <a:gd name="T8" fmla="*/ 97 w 103"/>
                  <a:gd name="T9" fmla="*/ 26 h 103"/>
                  <a:gd name="T10" fmla="*/ 78 w 103"/>
                  <a:gd name="T11" fmla="*/ 7 h 103"/>
                  <a:gd name="T12" fmla="*/ 71 w 103"/>
                  <a:gd name="T13" fmla="*/ 4 h 103"/>
                  <a:gd name="T14" fmla="*/ 55 w 103"/>
                  <a:gd name="T15" fmla="*/ 0 h 103"/>
                  <a:gd name="T16" fmla="*/ 58 w 103"/>
                  <a:gd name="T17" fmla="*/ 5 h 103"/>
                  <a:gd name="T18" fmla="*/ 64 w 103"/>
                  <a:gd name="T19" fmla="*/ 6 h 103"/>
                  <a:gd name="T20" fmla="*/ 70 w 103"/>
                  <a:gd name="T21" fmla="*/ 7 h 103"/>
                  <a:gd name="T22" fmla="*/ 68 w 103"/>
                  <a:gd name="T23" fmla="*/ 8 h 103"/>
                  <a:gd name="T24" fmla="*/ 60 w 103"/>
                  <a:gd name="T25" fmla="*/ 11 h 103"/>
                  <a:gd name="T26" fmla="*/ 61 w 103"/>
                  <a:gd name="T27" fmla="*/ 17 h 103"/>
                  <a:gd name="T28" fmla="*/ 66 w 103"/>
                  <a:gd name="T29" fmla="*/ 20 h 103"/>
                  <a:gd name="T30" fmla="*/ 73 w 103"/>
                  <a:gd name="T31" fmla="*/ 11 h 103"/>
                  <a:gd name="T32" fmla="*/ 79 w 103"/>
                  <a:gd name="T33" fmla="*/ 12 h 103"/>
                  <a:gd name="T34" fmla="*/ 83 w 103"/>
                  <a:gd name="T35" fmla="*/ 14 h 103"/>
                  <a:gd name="T36" fmla="*/ 85 w 103"/>
                  <a:gd name="T37" fmla="*/ 22 h 103"/>
                  <a:gd name="T38" fmla="*/ 84 w 103"/>
                  <a:gd name="T39" fmla="*/ 25 h 103"/>
                  <a:gd name="T40" fmla="*/ 81 w 103"/>
                  <a:gd name="T41" fmla="*/ 22 h 103"/>
                  <a:gd name="T42" fmla="*/ 75 w 103"/>
                  <a:gd name="T43" fmla="*/ 23 h 103"/>
                  <a:gd name="T44" fmla="*/ 79 w 103"/>
                  <a:gd name="T45" fmla="*/ 26 h 103"/>
                  <a:gd name="T46" fmla="*/ 68 w 103"/>
                  <a:gd name="T47" fmla="*/ 30 h 103"/>
                  <a:gd name="T48" fmla="*/ 63 w 103"/>
                  <a:gd name="T49" fmla="*/ 34 h 103"/>
                  <a:gd name="T50" fmla="*/ 56 w 103"/>
                  <a:gd name="T51" fmla="*/ 40 h 103"/>
                  <a:gd name="T52" fmla="*/ 60 w 103"/>
                  <a:gd name="T53" fmla="*/ 61 h 103"/>
                  <a:gd name="T54" fmla="*/ 66 w 103"/>
                  <a:gd name="T55" fmla="*/ 63 h 103"/>
                  <a:gd name="T56" fmla="*/ 71 w 103"/>
                  <a:gd name="T57" fmla="*/ 65 h 103"/>
                  <a:gd name="T58" fmla="*/ 81 w 103"/>
                  <a:gd name="T59" fmla="*/ 70 h 103"/>
                  <a:gd name="T60" fmla="*/ 86 w 103"/>
                  <a:gd name="T61" fmla="*/ 75 h 103"/>
                  <a:gd name="T62" fmla="*/ 93 w 103"/>
                  <a:gd name="T63" fmla="*/ 77 h 103"/>
                  <a:gd name="T64" fmla="*/ 59 w 103"/>
                  <a:gd name="T65" fmla="*/ 90 h 103"/>
                  <a:gd name="T66" fmla="*/ 1 w 103"/>
                  <a:gd name="T67" fmla="*/ 44 h 103"/>
                  <a:gd name="T68" fmla="*/ 2 w 103"/>
                  <a:gd name="T69" fmla="*/ 65 h 103"/>
                  <a:gd name="T70" fmla="*/ 11 w 103"/>
                  <a:gd name="T71" fmla="*/ 84 h 103"/>
                  <a:gd name="T72" fmla="*/ 33 w 103"/>
                  <a:gd name="T73" fmla="*/ 100 h 103"/>
                  <a:gd name="T74" fmla="*/ 53 w 103"/>
                  <a:gd name="T75" fmla="*/ 82 h 103"/>
                  <a:gd name="T76" fmla="*/ 51 w 103"/>
                  <a:gd name="T77" fmla="*/ 74 h 103"/>
                  <a:gd name="T78" fmla="*/ 54 w 103"/>
                  <a:gd name="T79" fmla="*/ 66 h 103"/>
                  <a:gd name="T80" fmla="*/ 47 w 103"/>
                  <a:gd name="T81" fmla="*/ 64 h 103"/>
                  <a:gd name="T82" fmla="*/ 41 w 103"/>
                  <a:gd name="T83" fmla="*/ 59 h 103"/>
                  <a:gd name="T84" fmla="*/ 30 w 103"/>
                  <a:gd name="T85" fmla="*/ 55 h 103"/>
                  <a:gd name="T86" fmla="*/ 25 w 103"/>
                  <a:gd name="T87" fmla="*/ 46 h 103"/>
                  <a:gd name="T88" fmla="*/ 23 w 103"/>
                  <a:gd name="T89" fmla="*/ 45 h 103"/>
                  <a:gd name="T90" fmla="*/ 23 w 103"/>
                  <a:gd name="T91" fmla="*/ 47 h 103"/>
                  <a:gd name="T92" fmla="*/ 19 w 103"/>
                  <a:gd name="T93" fmla="*/ 39 h 103"/>
                  <a:gd name="T94" fmla="*/ 19 w 103"/>
                  <a:gd name="T95" fmla="*/ 30 h 103"/>
                  <a:gd name="T96" fmla="*/ 23 w 103"/>
                  <a:gd name="T97" fmla="*/ 21 h 103"/>
                  <a:gd name="T98" fmla="*/ 22 w 103"/>
                  <a:gd name="T99" fmla="*/ 15 h 103"/>
                  <a:gd name="T100" fmla="*/ 47 w 103"/>
                  <a:gd name="T101" fmla="*/ 4 h 103"/>
                  <a:gd name="T102" fmla="*/ 55 w 103"/>
                  <a:gd name="T103" fmla="*/ 0 h 103"/>
                  <a:gd name="T104" fmla="*/ 32 w 103"/>
                  <a:gd name="T105" fmla="*/ 4 h 103"/>
                  <a:gd name="T106" fmla="*/ 15 w 103"/>
                  <a:gd name="T107" fmla="*/ 15 h 103"/>
                  <a:gd name="T108" fmla="*/ 4 w 103"/>
                  <a:gd name="T109" fmla="*/ 33 h 103"/>
                  <a:gd name="T110" fmla="*/ 55 w 103"/>
                  <a:gd name="T111" fmla="*/ 65 h 103"/>
                  <a:gd name="T112" fmla="*/ 48 w 103"/>
                  <a:gd name="T113" fmla="*/ 57 h 103"/>
                  <a:gd name="T114" fmla="*/ 46 w 103"/>
                  <a:gd name="T115" fmla="*/ 53 h 103"/>
                  <a:gd name="T116" fmla="*/ 37 w 103"/>
                  <a:gd name="T117" fmla="*/ 54 h 103"/>
                  <a:gd name="T118" fmla="*/ 42 w 103"/>
                  <a:gd name="T119" fmla="*/ 43 h 103"/>
                  <a:gd name="T120" fmla="*/ 51 w 103"/>
                  <a:gd name="T121" fmla="*/ 43 h 103"/>
                  <a:gd name="T122" fmla="*/ 54 w 103"/>
                  <a:gd name="T123" fmla="*/ 4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103">
                    <a:moveTo>
                      <a:pt x="55" y="103"/>
                    </a:moveTo>
                    <a:cubicBezTo>
                      <a:pt x="58" y="103"/>
                      <a:pt x="61" y="103"/>
                      <a:pt x="63" y="102"/>
                    </a:cubicBezTo>
                    <a:cubicBezTo>
                      <a:pt x="65" y="102"/>
                      <a:pt x="67" y="101"/>
                      <a:pt x="68" y="101"/>
                    </a:cubicBezTo>
                    <a:cubicBezTo>
                      <a:pt x="69" y="100"/>
                      <a:pt x="70" y="100"/>
                      <a:pt x="71" y="100"/>
                    </a:cubicBezTo>
                    <a:cubicBezTo>
                      <a:pt x="72" y="99"/>
                      <a:pt x="74" y="98"/>
                      <a:pt x="75" y="98"/>
                    </a:cubicBezTo>
                    <a:cubicBezTo>
                      <a:pt x="76" y="97"/>
                      <a:pt x="77" y="97"/>
                      <a:pt x="78" y="96"/>
                    </a:cubicBezTo>
                    <a:cubicBezTo>
                      <a:pt x="81" y="95"/>
                      <a:pt x="84" y="92"/>
                      <a:pt x="87" y="90"/>
                    </a:cubicBezTo>
                    <a:cubicBezTo>
                      <a:pt x="87" y="89"/>
                      <a:pt x="88" y="89"/>
                      <a:pt x="88" y="88"/>
                    </a:cubicBezTo>
                    <a:cubicBezTo>
                      <a:pt x="89" y="88"/>
                      <a:pt x="89" y="87"/>
                      <a:pt x="90" y="86"/>
                    </a:cubicBezTo>
                    <a:cubicBezTo>
                      <a:pt x="91" y="86"/>
                      <a:pt x="92" y="85"/>
                      <a:pt x="92" y="84"/>
                    </a:cubicBezTo>
                    <a:cubicBezTo>
                      <a:pt x="94" y="82"/>
                      <a:pt x="95" y="80"/>
                      <a:pt x="96" y="79"/>
                    </a:cubicBezTo>
                    <a:cubicBezTo>
                      <a:pt x="96" y="78"/>
                      <a:pt x="96" y="78"/>
                      <a:pt x="97" y="77"/>
                    </a:cubicBezTo>
                    <a:cubicBezTo>
                      <a:pt x="97" y="77"/>
                      <a:pt x="97" y="76"/>
                      <a:pt x="98" y="75"/>
                    </a:cubicBezTo>
                    <a:cubicBezTo>
                      <a:pt x="98" y="75"/>
                      <a:pt x="98" y="75"/>
                      <a:pt x="98" y="74"/>
                    </a:cubicBezTo>
                    <a:cubicBezTo>
                      <a:pt x="99" y="73"/>
                      <a:pt x="99" y="73"/>
                      <a:pt x="99" y="72"/>
                    </a:cubicBezTo>
                    <a:cubicBezTo>
                      <a:pt x="100" y="71"/>
                      <a:pt x="100" y="70"/>
                      <a:pt x="100" y="70"/>
                    </a:cubicBezTo>
                    <a:cubicBezTo>
                      <a:pt x="101" y="68"/>
                      <a:pt x="101" y="66"/>
                      <a:pt x="102" y="65"/>
                    </a:cubicBezTo>
                    <a:cubicBezTo>
                      <a:pt x="102" y="64"/>
                      <a:pt x="102" y="63"/>
                      <a:pt x="102" y="62"/>
                    </a:cubicBezTo>
                    <a:cubicBezTo>
                      <a:pt x="103" y="61"/>
                      <a:pt x="103" y="61"/>
                      <a:pt x="103" y="60"/>
                    </a:cubicBezTo>
                    <a:cubicBezTo>
                      <a:pt x="103" y="59"/>
                      <a:pt x="103" y="58"/>
                      <a:pt x="103" y="57"/>
                    </a:cubicBezTo>
                    <a:cubicBezTo>
                      <a:pt x="103" y="55"/>
                      <a:pt x="103" y="54"/>
                      <a:pt x="103" y="52"/>
                    </a:cubicBezTo>
                    <a:cubicBezTo>
                      <a:pt x="103" y="50"/>
                      <a:pt x="103" y="48"/>
                      <a:pt x="103" y="47"/>
                    </a:cubicBezTo>
                    <a:cubicBezTo>
                      <a:pt x="103" y="46"/>
                      <a:pt x="103" y="45"/>
                      <a:pt x="103" y="44"/>
                    </a:cubicBezTo>
                    <a:cubicBezTo>
                      <a:pt x="103" y="43"/>
                      <a:pt x="103" y="42"/>
                      <a:pt x="102" y="41"/>
                    </a:cubicBezTo>
                    <a:cubicBezTo>
                      <a:pt x="102" y="41"/>
                      <a:pt x="102" y="40"/>
                      <a:pt x="102" y="39"/>
                    </a:cubicBezTo>
                    <a:cubicBezTo>
                      <a:pt x="101" y="37"/>
                      <a:pt x="101" y="36"/>
                      <a:pt x="100" y="34"/>
                    </a:cubicBezTo>
                    <a:cubicBezTo>
                      <a:pt x="100" y="34"/>
                      <a:pt x="100" y="33"/>
                      <a:pt x="100" y="33"/>
                    </a:cubicBezTo>
                    <a:cubicBezTo>
                      <a:pt x="99" y="32"/>
                      <a:pt x="99" y="31"/>
                      <a:pt x="98" y="29"/>
                    </a:cubicBezTo>
                    <a:cubicBezTo>
                      <a:pt x="98" y="29"/>
                      <a:pt x="98" y="29"/>
                      <a:pt x="98" y="28"/>
                    </a:cubicBezTo>
                    <a:cubicBezTo>
                      <a:pt x="97" y="28"/>
                      <a:pt x="97" y="27"/>
                      <a:pt x="97" y="26"/>
                    </a:cubicBezTo>
                    <a:cubicBezTo>
                      <a:pt x="95" y="24"/>
                      <a:pt x="94" y="22"/>
                      <a:pt x="92" y="20"/>
                    </a:cubicBezTo>
                    <a:cubicBezTo>
                      <a:pt x="92" y="19"/>
                      <a:pt x="91" y="18"/>
                      <a:pt x="90" y="17"/>
                    </a:cubicBezTo>
                    <a:cubicBezTo>
                      <a:pt x="89" y="17"/>
                      <a:pt x="89" y="16"/>
                      <a:pt x="88" y="15"/>
                    </a:cubicBezTo>
                    <a:cubicBezTo>
                      <a:pt x="88" y="15"/>
                      <a:pt x="87" y="14"/>
                      <a:pt x="87" y="14"/>
                    </a:cubicBezTo>
                    <a:cubicBezTo>
                      <a:pt x="85" y="13"/>
                      <a:pt x="84" y="12"/>
                      <a:pt x="83" y="11"/>
                    </a:cubicBezTo>
                    <a:cubicBezTo>
                      <a:pt x="81" y="9"/>
                      <a:pt x="79" y="8"/>
                      <a:pt x="78" y="7"/>
                    </a:cubicBezTo>
                    <a:cubicBezTo>
                      <a:pt x="77" y="7"/>
                      <a:pt x="76" y="6"/>
                      <a:pt x="75" y="6"/>
                    </a:cubicBezTo>
                    <a:cubicBezTo>
                      <a:pt x="75" y="6"/>
                      <a:pt x="75" y="6"/>
                      <a:pt x="74" y="5"/>
                    </a:cubicBezTo>
                    <a:cubicBezTo>
                      <a:pt x="74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0" y="4"/>
                      <a:pt x="69" y="3"/>
                      <a:pt x="69" y="3"/>
                    </a:cubicBezTo>
                    <a:cubicBezTo>
                      <a:pt x="69" y="3"/>
                      <a:pt x="69" y="3"/>
                      <a:pt x="68" y="3"/>
                    </a:cubicBezTo>
                    <a:cubicBezTo>
                      <a:pt x="67" y="2"/>
                      <a:pt x="65" y="2"/>
                      <a:pt x="64" y="2"/>
                    </a:cubicBezTo>
                    <a:cubicBezTo>
                      <a:pt x="63" y="2"/>
                      <a:pt x="63" y="1"/>
                      <a:pt x="62" y="1"/>
                    </a:cubicBezTo>
                    <a:cubicBezTo>
                      <a:pt x="62" y="1"/>
                      <a:pt x="62" y="1"/>
                      <a:pt x="61" y="1"/>
                    </a:cubicBezTo>
                    <a:cubicBezTo>
                      <a:pt x="59" y="1"/>
                      <a:pt x="57" y="1"/>
                      <a:pt x="55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60" y="4"/>
                      <a:pt x="62" y="4"/>
                    </a:cubicBezTo>
                    <a:cubicBezTo>
                      <a:pt x="62" y="4"/>
                      <a:pt x="61" y="4"/>
                      <a:pt x="61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7" y="5"/>
                    </a:cubicBezTo>
                    <a:cubicBezTo>
                      <a:pt x="57" y="5"/>
                      <a:pt x="58" y="5"/>
                      <a:pt x="58" y="5"/>
                    </a:cubicBezTo>
                    <a:cubicBezTo>
                      <a:pt x="59" y="6"/>
                      <a:pt x="59" y="6"/>
                      <a:pt x="60" y="6"/>
                    </a:cubicBezTo>
                    <a:cubicBezTo>
                      <a:pt x="61" y="6"/>
                      <a:pt x="62" y="6"/>
                      <a:pt x="62" y="6"/>
                    </a:cubicBezTo>
                    <a:cubicBezTo>
                      <a:pt x="62" y="5"/>
                      <a:pt x="62" y="5"/>
                      <a:pt x="63" y="5"/>
                    </a:cubicBezTo>
                    <a:cubicBezTo>
                      <a:pt x="63" y="5"/>
                      <a:pt x="63" y="4"/>
                      <a:pt x="63" y="4"/>
                    </a:cubicBezTo>
                    <a:cubicBezTo>
                      <a:pt x="64" y="4"/>
                      <a:pt x="64" y="5"/>
                      <a:pt x="65" y="5"/>
                    </a:cubicBezTo>
                    <a:cubicBezTo>
                      <a:pt x="65" y="5"/>
                      <a:pt x="64" y="5"/>
                      <a:pt x="64" y="6"/>
                    </a:cubicBezTo>
                    <a:cubicBezTo>
                      <a:pt x="64" y="6"/>
                      <a:pt x="65" y="5"/>
                      <a:pt x="66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7" y="5"/>
                      <a:pt x="68" y="6"/>
                      <a:pt x="68" y="6"/>
                    </a:cubicBezTo>
                    <a:cubicBezTo>
                      <a:pt x="69" y="6"/>
                      <a:pt x="71" y="7"/>
                      <a:pt x="72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0" y="7"/>
                      <a:pt x="70" y="7"/>
                    </a:cubicBezTo>
                    <a:cubicBezTo>
                      <a:pt x="70" y="8"/>
                      <a:pt x="70" y="8"/>
                      <a:pt x="71" y="8"/>
                    </a:cubicBezTo>
                    <a:cubicBezTo>
                      <a:pt x="71" y="8"/>
                      <a:pt x="72" y="9"/>
                      <a:pt x="72" y="9"/>
                    </a:cubicBezTo>
                    <a:cubicBezTo>
                      <a:pt x="72" y="10"/>
                      <a:pt x="71" y="9"/>
                      <a:pt x="70" y="9"/>
                    </a:cubicBezTo>
                    <a:cubicBezTo>
                      <a:pt x="69" y="9"/>
                      <a:pt x="68" y="11"/>
                      <a:pt x="68" y="10"/>
                    </a:cubicBezTo>
                    <a:cubicBezTo>
                      <a:pt x="68" y="9"/>
                      <a:pt x="68" y="9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9"/>
                      <a:pt x="67" y="9"/>
                    </a:cubicBezTo>
                    <a:cubicBezTo>
                      <a:pt x="67" y="9"/>
                      <a:pt x="67" y="9"/>
                      <a:pt x="66" y="9"/>
                    </a:cubicBezTo>
                    <a:cubicBezTo>
                      <a:pt x="66" y="9"/>
                      <a:pt x="65" y="9"/>
                      <a:pt x="65" y="9"/>
                    </a:cubicBezTo>
                    <a:cubicBezTo>
                      <a:pt x="64" y="10"/>
                      <a:pt x="64" y="10"/>
                      <a:pt x="63" y="10"/>
                    </a:cubicBezTo>
                    <a:cubicBezTo>
                      <a:pt x="63" y="10"/>
                      <a:pt x="63" y="10"/>
                      <a:pt x="62" y="10"/>
                    </a:cubicBezTo>
                    <a:cubicBezTo>
                      <a:pt x="62" y="11"/>
                      <a:pt x="61" y="11"/>
                      <a:pt x="60" y="11"/>
                    </a:cubicBezTo>
                    <a:cubicBezTo>
                      <a:pt x="60" y="12"/>
                      <a:pt x="59" y="12"/>
                      <a:pt x="58" y="13"/>
                    </a:cubicBezTo>
                    <a:cubicBezTo>
                      <a:pt x="58" y="13"/>
                      <a:pt x="57" y="13"/>
                      <a:pt x="57" y="14"/>
                    </a:cubicBezTo>
                    <a:cubicBezTo>
                      <a:pt x="57" y="14"/>
                      <a:pt x="58" y="14"/>
                      <a:pt x="58" y="14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6"/>
                      <a:pt x="59" y="15"/>
                      <a:pt x="59" y="16"/>
                    </a:cubicBezTo>
                    <a:cubicBezTo>
                      <a:pt x="60" y="16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3" y="17"/>
                    </a:cubicBezTo>
                    <a:cubicBezTo>
                      <a:pt x="64" y="17"/>
                      <a:pt x="65" y="17"/>
                      <a:pt x="65" y="18"/>
                    </a:cubicBezTo>
                    <a:cubicBezTo>
                      <a:pt x="65" y="18"/>
                      <a:pt x="64" y="19"/>
                      <a:pt x="64" y="19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4" y="21"/>
                      <a:pt x="64" y="21"/>
                      <a:pt x="65" y="21"/>
                    </a:cubicBezTo>
                    <a:cubicBezTo>
                      <a:pt x="65" y="21"/>
                      <a:pt x="66" y="21"/>
                      <a:pt x="66" y="20"/>
                    </a:cubicBezTo>
                    <a:cubicBezTo>
                      <a:pt x="66" y="19"/>
                      <a:pt x="66" y="19"/>
                      <a:pt x="67" y="18"/>
                    </a:cubicBezTo>
                    <a:cubicBezTo>
                      <a:pt x="69" y="18"/>
                      <a:pt x="72" y="17"/>
                      <a:pt x="71" y="14"/>
                    </a:cubicBezTo>
                    <a:cubicBezTo>
                      <a:pt x="71" y="14"/>
                      <a:pt x="71" y="14"/>
                      <a:pt x="71" y="13"/>
                    </a:cubicBezTo>
                    <a:cubicBezTo>
                      <a:pt x="71" y="13"/>
                      <a:pt x="72" y="13"/>
                      <a:pt x="72" y="12"/>
                    </a:cubicBezTo>
                    <a:cubicBezTo>
                      <a:pt x="72" y="12"/>
                      <a:pt x="72" y="12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4" y="10"/>
                      <a:pt x="74" y="10"/>
                      <a:pt x="74" y="11"/>
                    </a:cubicBezTo>
                    <a:cubicBezTo>
                      <a:pt x="75" y="11"/>
                      <a:pt x="75" y="11"/>
                      <a:pt x="76" y="11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7" y="11"/>
                      <a:pt x="77" y="11"/>
                      <a:pt x="78" y="12"/>
                    </a:cubicBezTo>
                    <a:cubicBezTo>
                      <a:pt x="78" y="12"/>
                      <a:pt x="78" y="12"/>
                      <a:pt x="79" y="12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4"/>
                      <a:pt x="79" y="14"/>
                      <a:pt x="79" y="14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1" y="14"/>
                      <a:pt x="81" y="13"/>
                      <a:pt x="82" y="13"/>
                    </a:cubicBezTo>
                    <a:cubicBezTo>
                      <a:pt x="82" y="14"/>
                      <a:pt x="83" y="14"/>
                      <a:pt x="83" y="14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3" y="16"/>
                      <a:pt x="83" y="16"/>
                      <a:pt x="83" y="17"/>
                    </a:cubicBezTo>
                    <a:cubicBezTo>
                      <a:pt x="83" y="18"/>
                      <a:pt x="84" y="17"/>
                      <a:pt x="85" y="18"/>
                    </a:cubicBezTo>
                    <a:cubicBezTo>
                      <a:pt x="85" y="18"/>
                      <a:pt x="85" y="18"/>
                      <a:pt x="85" y="19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20"/>
                      <a:pt x="85" y="20"/>
                      <a:pt x="85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7" y="25"/>
                      <a:pt x="87" y="26"/>
                      <a:pt x="86" y="26"/>
                    </a:cubicBezTo>
                    <a:cubicBezTo>
                      <a:pt x="85" y="26"/>
                      <a:pt x="85" y="25"/>
                      <a:pt x="85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3" y="25"/>
                      <a:pt x="83" y="25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82" y="24"/>
                      <a:pt x="83" y="23"/>
                      <a:pt x="83" y="22"/>
                    </a:cubicBezTo>
                    <a:cubicBezTo>
                      <a:pt x="84" y="22"/>
                      <a:pt x="84" y="22"/>
                      <a:pt x="84" y="21"/>
                    </a:cubicBezTo>
                    <a:cubicBezTo>
                      <a:pt x="84" y="21"/>
                      <a:pt x="83" y="21"/>
                      <a:pt x="83" y="22"/>
                    </a:cubicBezTo>
                    <a:cubicBezTo>
                      <a:pt x="82" y="22"/>
                      <a:pt x="82" y="22"/>
                      <a:pt x="81" y="22"/>
                    </a:cubicBezTo>
                    <a:cubicBezTo>
                      <a:pt x="80" y="22"/>
                      <a:pt x="79" y="22"/>
                      <a:pt x="78" y="23"/>
                    </a:cubicBezTo>
                    <a:cubicBezTo>
                      <a:pt x="78" y="23"/>
                      <a:pt x="79" y="23"/>
                      <a:pt x="79" y="23"/>
                    </a:cubicBezTo>
                    <a:cubicBezTo>
                      <a:pt x="79" y="24"/>
                      <a:pt x="78" y="24"/>
                      <a:pt x="78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7" y="22"/>
                      <a:pt x="76" y="22"/>
                      <a:pt x="76" y="22"/>
                    </a:cubicBezTo>
                    <a:cubicBezTo>
                      <a:pt x="75" y="22"/>
                      <a:pt x="75" y="23"/>
                      <a:pt x="75" y="23"/>
                    </a:cubicBezTo>
                    <a:cubicBezTo>
                      <a:pt x="75" y="24"/>
                      <a:pt x="77" y="23"/>
                      <a:pt x="77" y="24"/>
                    </a:cubicBezTo>
                    <a:cubicBezTo>
                      <a:pt x="76" y="24"/>
                      <a:pt x="75" y="25"/>
                      <a:pt x="76" y="26"/>
                    </a:cubicBezTo>
                    <a:cubicBezTo>
                      <a:pt x="76" y="26"/>
                      <a:pt x="76" y="27"/>
                      <a:pt x="76" y="27"/>
                    </a:cubicBezTo>
                    <a:cubicBezTo>
                      <a:pt x="77" y="27"/>
                      <a:pt x="77" y="26"/>
                      <a:pt x="77" y="26"/>
                    </a:cubicBezTo>
                    <a:cubicBezTo>
                      <a:pt x="77" y="26"/>
                      <a:pt x="77" y="27"/>
                      <a:pt x="78" y="27"/>
                    </a:cubicBezTo>
                    <a:cubicBezTo>
                      <a:pt x="78" y="27"/>
                      <a:pt x="79" y="26"/>
                      <a:pt x="79" y="26"/>
                    </a:cubicBezTo>
                    <a:cubicBezTo>
                      <a:pt x="80" y="27"/>
                      <a:pt x="79" y="27"/>
                      <a:pt x="78" y="27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3" y="30"/>
                      <a:pt x="73" y="29"/>
                    </a:cubicBezTo>
                    <a:cubicBezTo>
                      <a:pt x="73" y="28"/>
                      <a:pt x="74" y="28"/>
                      <a:pt x="74" y="28"/>
                    </a:cubicBezTo>
                    <a:cubicBezTo>
                      <a:pt x="73" y="27"/>
                      <a:pt x="72" y="28"/>
                      <a:pt x="72" y="28"/>
                    </a:cubicBezTo>
                    <a:cubicBezTo>
                      <a:pt x="70" y="29"/>
                      <a:pt x="69" y="29"/>
                      <a:pt x="68" y="30"/>
                    </a:cubicBezTo>
                    <a:cubicBezTo>
                      <a:pt x="68" y="30"/>
                      <a:pt x="68" y="31"/>
                      <a:pt x="68" y="31"/>
                    </a:cubicBezTo>
                    <a:cubicBezTo>
                      <a:pt x="68" y="31"/>
                      <a:pt x="67" y="31"/>
                      <a:pt x="67" y="31"/>
                    </a:cubicBezTo>
                    <a:cubicBezTo>
                      <a:pt x="66" y="31"/>
                      <a:pt x="66" y="32"/>
                      <a:pt x="66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3"/>
                      <a:pt x="64" y="33"/>
                    </a:cubicBezTo>
                    <a:cubicBezTo>
                      <a:pt x="64" y="33"/>
                      <a:pt x="63" y="34"/>
                      <a:pt x="63" y="34"/>
                    </a:cubicBezTo>
                    <a:cubicBezTo>
                      <a:pt x="63" y="34"/>
                      <a:pt x="63" y="35"/>
                      <a:pt x="62" y="35"/>
                    </a:cubicBezTo>
                    <a:cubicBezTo>
                      <a:pt x="62" y="35"/>
                      <a:pt x="62" y="35"/>
                      <a:pt x="61" y="35"/>
                    </a:cubicBezTo>
                    <a:cubicBezTo>
                      <a:pt x="61" y="35"/>
                      <a:pt x="61" y="36"/>
                      <a:pt x="61" y="37"/>
                    </a:cubicBezTo>
                    <a:cubicBezTo>
                      <a:pt x="61" y="38"/>
                      <a:pt x="60" y="38"/>
                      <a:pt x="59" y="38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40"/>
                      <a:pt x="56" y="40"/>
                    </a:cubicBezTo>
                    <a:cubicBezTo>
                      <a:pt x="56" y="40"/>
                      <a:pt x="56" y="40"/>
                      <a:pt x="55" y="41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57" y="63"/>
                      <a:pt x="57" y="62"/>
                    </a:cubicBezTo>
                    <a:cubicBezTo>
                      <a:pt x="58" y="62"/>
                      <a:pt x="58" y="62"/>
                      <a:pt x="59" y="62"/>
                    </a:cubicBezTo>
                    <a:cubicBezTo>
                      <a:pt x="59" y="62"/>
                      <a:pt x="60" y="62"/>
                      <a:pt x="60" y="61"/>
                    </a:cubicBezTo>
                    <a:cubicBezTo>
                      <a:pt x="60" y="61"/>
                      <a:pt x="60" y="61"/>
                      <a:pt x="61" y="61"/>
                    </a:cubicBezTo>
                    <a:cubicBezTo>
                      <a:pt x="61" y="62"/>
                      <a:pt x="60" y="62"/>
                      <a:pt x="61" y="62"/>
                    </a:cubicBezTo>
                    <a:cubicBezTo>
                      <a:pt x="61" y="63"/>
                      <a:pt x="62" y="61"/>
                      <a:pt x="62" y="61"/>
                    </a:cubicBezTo>
                    <a:cubicBezTo>
                      <a:pt x="62" y="61"/>
                      <a:pt x="63" y="62"/>
                      <a:pt x="63" y="62"/>
                    </a:cubicBezTo>
                    <a:cubicBezTo>
                      <a:pt x="64" y="62"/>
                      <a:pt x="64" y="63"/>
                      <a:pt x="64" y="63"/>
                    </a:cubicBezTo>
                    <a:cubicBezTo>
                      <a:pt x="65" y="63"/>
                      <a:pt x="65" y="63"/>
                      <a:pt x="66" y="63"/>
                    </a:cubicBezTo>
                    <a:cubicBezTo>
                      <a:pt x="66" y="63"/>
                      <a:pt x="67" y="63"/>
                      <a:pt x="67" y="63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69" y="62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1" y="63"/>
                    </a:cubicBezTo>
                    <a:cubicBezTo>
                      <a:pt x="71" y="63"/>
                      <a:pt x="71" y="64"/>
                      <a:pt x="71" y="64"/>
                    </a:cubicBezTo>
                    <a:cubicBezTo>
                      <a:pt x="71" y="64"/>
                      <a:pt x="71" y="65"/>
                      <a:pt x="71" y="65"/>
                    </a:cubicBezTo>
                    <a:cubicBezTo>
                      <a:pt x="72" y="65"/>
                      <a:pt x="72" y="65"/>
                      <a:pt x="73" y="65"/>
                    </a:cubicBezTo>
                    <a:cubicBezTo>
                      <a:pt x="73" y="65"/>
                      <a:pt x="73" y="66"/>
                      <a:pt x="74" y="66"/>
                    </a:cubicBezTo>
                    <a:cubicBezTo>
                      <a:pt x="74" y="67"/>
                      <a:pt x="75" y="68"/>
                      <a:pt x="76" y="68"/>
                    </a:cubicBezTo>
                    <a:cubicBezTo>
                      <a:pt x="76" y="68"/>
                      <a:pt x="77" y="67"/>
                      <a:pt x="77" y="67"/>
                    </a:cubicBezTo>
                    <a:cubicBezTo>
                      <a:pt x="78" y="68"/>
                      <a:pt x="79" y="68"/>
                      <a:pt x="80" y="69"/>
                    </a:cubicBezTo>
                    <a:cubicBezTo>
                      <a:pt x="80" y="69"/>
                      <a:pt x="81" y="69"/>
                      <a:pt x="81" y="70"/>
                    </a:cubicBezTo>
                    <a:cubicBezTo>
                      <a:pt x="81" y="70"/>
                      <a:pt x="81" y="70"/>
                      <a:pt x="81" y="71"/>
                    </a:cubicBezTo>
                    <a:cubicBezTo>
                      <a:pt x="81" y="71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3" y="74"/>
                    </a:cubicBezTo>
                    <a:cubicBezTo>
                      <a:pt x="83" y="74"/>
                      <a:pt x="83" y="74"/>
                      <a:pt x="84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5" y="74"/>
                      <a:pt x="86" y="75"/>
                      <a:pt x="86" y="75"/>
                    </a:cubicBezTo>
                    <a:cubicBezTo>
                      <a:pt x="86" y="75"/>
                      <a:pt x="87" y="75"/>
                      <a:pt x="87" y="75"/>
                    </a:cubicBezTo>
                    <a:cubicBezTo>
                      <a:pt x="87" y="75"/>
                      <a:pt x="87" y="76"/>
                      <a:pt x="88" y="76"/>
                    </a:cubicBezTo>
                    <a:cubicBezTo>
                      <a:pt x="88" y="76"/>
                      <a:pt x="88" y="76"/>
                      <a:pt x="89" y="76"/>
                    </a:cubicBezTo>
                    <a:cubicBezTo>
                      <a:pt x="89" y="76"/>
                      <a:pt x="90" y="77"/>
                      <a:pt x="91" y="77"/>
                    </a:cubicBezTo>
                    <a:cubicBezTo>
                      <a:pt x="91" y="77"/>
                      <a:pt x="91" y="76"/>
                      <a:pt x="92" y="76"/>
                    </a:cubicBezTo>
                    <a:cubicBezTo>
                      <a:pt x="92" y="77"/>
                      <a:pt x="93" y="77"/>
                      <a:pt x="93" y="77"/>
                    </a:cubicBezTo>
                    <a:cubicBezTo>
                      <a:pt x="87" y="88"/>
                      <a:pt x="76" y="96"/>
                      <a:pt x="63" y="99"/>
                    </a:cubicBezTo>
                    <a:cubicBezTo>
                      <a:pt x="63" y="99"/>
                      <a:pt x="63" y="98"/>
                      <a:pt x="63" y="98"/>
                    </a:cubicBezTo>
                    <a:cubicBezTo>
                      <a:pt x="63" y="97"/>
                      <a:pt x="63" y="96"/>
                      <a:pt x="63" y="95"/>
                    </a:cubicBezTo>
                    <a:cubicBezTo>
                      <a:pt x="63" y="94"/>
                      <a:pt x="63" y="93"/>
                      <a:pt x="63" y="93"/>
                    </a:cubicBezTo>
                    <a:cubicBezTo>
                      <a:pt x="62" y="92"/>
                      <a:pt x="61" y="91"/>
                      <a:pt x="60" y="91"/>
                    </a:cubicBezTo>
                    <a:cubicBezTo>
                      <a:pt x="60" y="91"/>
                      <a:pt x="60" y="91"/>
                      <a:pt x="59" y="90"/>
                    </a:cubicBezTo>
                    <a:cubicBezTo>
                      <a:pt x="58" y="90"/>
                      <a:pt x="57" y="89"/>
                      <a:pt x="56" y="88"/>
                    </a:cubicBezTo>
                    <a:cubicBezTo>
                      <a:pt x="56" y="88"/>
                      <a:pt x="56" y="88"/>
                      <a:pt x="56" y="87"/>
                    </a:cubicBezTo>
                    <a:cubicBezTo>
                      <a:pt x="56" y="87"/>
                      <a:pt x="56" y="87"/>
                      <a:pt x="55" y="87"/>
                    </a:cubicBezTo>
                    <a:lnTo>
                      <a:pt x="55" y="103"/>
                    </a:lnTo>
                    <a:close/>
                    <a:moveTo>
                      <a:pt x="1" y="41"/>
                    </a:moveTo>
                    <a:cubicBezTo>
                      <a:pt x="1" y="42"/>
                      <a:pt x="1" y="43"/>
                      <a:pt x="1" y="44"/>
                    </a:cubicBezTo>
                    <a:cubicBezTo>
                      <a:pt x="1" y="45"/>
                      <a:pt x="1" y="46"/>
                      <a:pt x="1" y="47"/>
                    </a:cubicBezTo>
                    <a:cubicBezTo>
                      <a:pt x="0" y="48"/>
                      <a:pt x="0" y="50"/>
                      <a:pt x="0" y="52"/>
                    </a:cubicBezTo>
                    <a:cubicBezTo>
                      <a:pt x="0" y="54"/>
                      <a:pt x="0" y="55"/>
                      <a:pt x="1" y="57"/>
                    </a:cubicBezTo>
                    <a:cubicBezTo>
                      <a:pt x="1" y="58"/>
                      <a:pt x="1" y="59"/>
                      <a:pt x="1" y="60"/>
                    </a:cubicBezTo>
                    <a:cubicBezTo>
                      <a:pt x="1" y="61"/>
                      <a:pt x="1" y="61"/>
                      <a:pt x="1" y="62"/>
                    </a:cubicBezTo>
                    <a:cubicBezTo>
                      <a:pt x="2" y="63"/>
                      <a:pt x="2" y="64"/>
                      <a:pt x="2" y="65"/>
                    </a:cubicBezTo>
                    <a:cubicBezTo>
                      <a:pt x="2" y="66"/>
                      <a:pt x="3" y="68"/>
                      <a:pt x="4" y="70"/>
                    </a:cubicBezTo>
                    <a:cubicBezTo>
                      <a:pt x="4" y="70"/>
                      <a:pt x="4" y="71"/>
                      <a:pt x="4" y="72"/>
                    </a:cubicBezTo>
                    <a:cubicBezTo>
                      <a:pt x="5" y="73"/>
                      <a:pt x="5" y="73"/>
                      <a:pt x="5" y="74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6"/>
                      <a:pt x="7" y="77"/>
                      <a:pt x="7" y="77"/>
                    </a:cubicBezTo>
                    <a:cubicBezTo>
                      <a:pt x="8" y="80"/>
                      <a:pt x="10" y="82"/>
                      <a:pt x="11" y="84"/>
                    </a:cubicBezTo>
                    <a:cubicBezTo>
                      <a:pt x="12" y="85"/>
                      <a:pt x="13" y="86"/>
                      <a:pt x="14" y="86"/>
                    </a:cubicBezTo>
                    <a:cubicBezTo>
                      <a:pt x="14" y="87"/>
                      <a:pt x="15" y="88"/>
                      <a:pt x="15" y="88"/>
                    </a:cubicBezTo>
                    <a:cubicBezTo>
                      <a:pt x="16" y="89"/>
                      <a:pt x="17" y="89"/>
                      <a:pt x="17" y="90"/>
                    </a:cubicBezTo>
                    <a:cubicBezTo>
                      <a:pt x="20" y="92"/>
                      <a:pt x="23" y="95"/>
                      <a:pt x="26" y="96"/>
                    </a:cubicBezTo>
                    <a:cubicBezTo>
                      <a:pt x="27" y="97"/>
                      <a:pt x="28" y="97"/>
                      <a:pt x="28" y="98"/>
                    </a:cubicBezTo>
                    <a:cubicBezTo>
                      <a:pt x="30" y="98"/>
                      <a:pt x="31" y="99"/>
                      <a:pt x="33" y="100"/>
                    </a:cubicBezTo>
                    <a:cubicBezTo>
                      <a:pt x="34" y="100"/>
                      <a:pt x="35" y="100"/>
                      <a:pt x="35" y="101"/>
                    </a:cubicBezTo>
                    <a:cubicBezTo>
                      <a:pt x="41" y="102"/>
                      <a:pt x="46" y="103"/>
                      <a:pt x="52" y="103"/>
                    </a:cubicBezTo>
                    <a:cubicBezTo>
                      <a:pt x="53" y="103"/>
                      <a:pt x="54" y="103"/>
                      <a:pt x="55" y="103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4" y="85"/>
                      <a:pt x="54" y="83"/>
                      <a:pt x="53" y="82"/>
                    </a:cubicBezTo>
                    <a:cubicBezTo>
                      <a:pt x="53" y="82"/>
                      <a:pt x="52" y="81"/>
                      <a:pt x="52" y="81"/>
                    </a:cubicBezTo>
                    <a:cubicBezTo>
                      <a:pt x="52" y="80"/>
                      <a:pt x="51" y="80"/>
                      <a:pt x="51" y="80"/>
                    </a:cubicBezTo>
                    <a:cubicBezTo>
                      <a:pt x="51" y="79"/>
                      <a:pt x="50" y="79"/>
                      <a:pt x="50" y="78"/>
                    </a:cubicBezTo>
                    <a:cubicBezTo>
                      <a:pt x="50" y="78"/>
                      <a:pt x="51" y="77"/>
                      <a:pt x="51" y="77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5"/>
                      <a:pt x="51" y="74"/>
                      <a:pt x="51" y="74"/>
                    </a:cubicBezTo>
                    <a:cubicBezTo>
                      <a:pt x="51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3" y="72"/>
                    </a:cubicBezTo>
                    <a:cubicBezTo>
                      <a:pt x="53" y="72"/>
                      <a:pt x="53" y="72"/>
                      <a:pt x="53" y="71"/>
                    </a:cubicBezTo>
                    <a:cubicBezTo>
                      <a:pt x="53" y="71"/>
                      <a:pt x="54" y="71"/>
                      <a:pt x="54" y="70"/>
                    </a:cubicBezTo>
                    <a:cubicBezTo>
                      <a:pt x="54" y="70"/>
                      <a:pt x="54" y="68"/>
                      <a:pt x="54" y="67"/>
                    </a:cubicBezTo>
                    <a:cubicBezTo>
                      <a:pt x="54" y="67"/>
                      <a:pt x="54" y="66"/>
                      <a:pt x="54" y="66"/>
                    </a:cubicBezTo>
                    <a:cubicBezTo>
                      <a:pt x="53" y="65"/>
                      <a:pt x="53" y="64"/>
                      <a:pt x="53" y="64"/>
                    </a:cubicBezTo>
                    <a:cubicBezTo>
                      <a:pt x="52" y="64"/>
                      <a:pt x="52" y="65"/>
                      <a:pt x="52" y="65"/>
                    </a:cubicBezTo>
                    <a:cubicBezTo>
                      <a:pt x="52" y="66"/>
                      <a:pt x="52" y="66"/>
                      <a:pt x="51" y="66"/>
                    </a:cubicBezTo>
                    <a:cubicBezTo>
                      <a:pt x="51" y="66"/>
                      <a:pt x="50" y="66"/>
                      <a:pt x="50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8" y="65"/>
                      <a:pt x="48" y="64"/>
                      <a:pt x="47" y="64"/>
                    </a:cubicBezTo>
                    <a:cubicBezTo>
                      <a:pt x="47" y="64"/>
                      <a:pt x="47" y="64"/>
                      <a:pt x="46" y="63"/>
                    </a:cubicBezTo>
                    <a:cubicBezTo>
                      <a:pt x="46" y="63"/>
                      <a:pt x="46" y="63"/>
                      <a:pt x="46" y="62"/>
                    </a:cubicBezTo>
                    <a:cubicBezTo>
                      <a:pt x="46" y="62"/>
                      <a:pt x="45" y="60"/>
                      <a:pt x="44" y="60"/>
                    </a:cubicBezTo>
                    <a:cubicBezTo>
                      <a:pt x="44" y="60"/>
                      <a:pt x="43" y="60"/>
                      <a:pt x="43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0" y="59"/>
                      <a:pt x="39" y="57"/>
                      <a:pt x="38" y="57"/>
                    </a:cubicBezTo>
                    <a:cubicBezTo>
                      <a:pt x="37" y="57"/>
                      <a:pt x="37" y="58"/>
                      <a:pt x="36" y="58"/>
                    </a:cubicBezTo>
                    <a:cubicBezTo>
                      <a:pt x="36" y="58"/>
                      <a:pt x="35" y="57"/>
                      <a:pt x="34" y="57"/>
                    </a:cubicBezTo>
                    <a:cubicBezTo>
                      <a:pt x="33" y="57"/>
                      <a:pt x="33" y="56"/>
                      <a:pt x="32" y="56"/>
                    </a:cubicBezTo>
                    <a:cubicBezTo>
                      <a:pt x="32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5"/>
                      <a:pt x="29" y="54"/>
                      <a:pt x="29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8" y="53"/>
                      <a:pt x="28" y="52"/>
                      <a:pt x="28" y="52"/>
                    </a:cubicBezTo>
                    <a:cubicBezTo>
                      <a:pt x="28" y="51"/>
                      <a:pt x="28" y="50"/>
                      <a:pt x="27" y="49"/>
                    </a:cubicBezTo>
                    <a:cubicBezTo>
                      <a:pt x="26" y="48"/>
                      <a:pt x="26" y="48"/>
                      <a:pt x="25" y="47"/>
                    </a:cubicBezTo>
                    <a:cubicBezTo>
                      <a:pt x="25" y="47"/>
                      <a:pt x="25" y="47"/>
                      <a:pt x="25" y="46"/>
                    </a:cubicBezTo>
                    <a:cubicBezTo>
                      <a:pt x="25" y="46"/>
                      <a:pt x="25" y="46"/>
                      <a:pt x="24" y="45"/>
                    </a:cubicBezTo>
                    <a:cubicBezTo>
                      <a:pt x="24" y="45"/>
                      <a:pt x="23" y="44"/>
                      <a:pt x="23" y="44"/>
                    </a:cubicBezTo>
                    <a:cubicBezTo>
                      <a:pt x="23" y="43"/>
                      <a:pt x="24" y="42"/>
                      <a:pt x="23" y="42"/>
                    </a:cubicBezTo>
                    <a:cubicBezTo>
                      <a:pt x="23" y="41"/>
                      <a:pt x="22" y="41"/>
                      <a:pt x="22" y="43"/>
                    </a:cubicBezTo>
                    <a:cubicBezTo>
                      <a:pt x="22" y="43"/>
                      <a:pt x="22" y="44"/>
                      <a:pt x="23" y="44"/>
                    </a:cubicBezTo>
                    <a:cubicBezTo>
                      <a:pt x="23" y="44"/>
                      <a:pt x="23" y="45"/>
                      <a:pt x="23" y="45"/>
                    </a:cubicBezTo>
                    <a:cubicBezTo>
                      <a:pt x="23" y="46"/>
                      <a:pt x="23" y="46"/>
                      <a:pt x="24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9"/>
                      <a:pt x="25" y="49"/>
                      <a:pt x="24" y="50"/>
                    </a:cubicBezTo>
                    <a:cubicBezTo>
                      <a:pt x="24" y="50"/>
                      <a:pt x="24" y="49"/>
                      <a:pt x="23" y="49"/>
                    </a:cubicBezTo>
                    <a:cubicBezTo>
                      <a:pt x="23" y="49"/>
                      <a:pt x="23" y="49"/>
                      <a:pt x="22" y="48"/>
                    </a:cubicBezTo>
                    <a:cubicBezTo>
                      <a:pt x="22" y="48"/>
                      <a:pt x="23" y="47"/>
                      <a:pt x="23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1" y="45"/>
                      <a:pt x="21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3"/>
                      <a:pt x="20" y="42"/>
                      <a:pt x="20" y="41"/>
                    </a:cubicBezTo>
                    <a:cubicBezTo>
                      <a:pt x="20" y="41"/>
                      <a:pt x="20" y="40"/>
                      <a:pt x="20" y="40"/>
                    </a:cubicBezTo>
                    <a:cubicBezTo>
                      <a:pt x="20" y="39"/>
                      <a:pt x="20" y="39"/>
                      <a:pt x="19" y="39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0"/>
                      <a:pt x="19" y="30"/>
                    </a:cubicBezTo>
                    <a:cubicBezTo>
                      <a:pt x="20" y="29"/>
                      <a:pt x="20" y="28"/>
                      <a:pt x="21" y="28"/>
                    </a:cubicBezTo>
                    <a:cubicBezTo>
                      <a:pt x="22" y="27"/>
                      <a:pt x="22" y="26"/>
                      <a:pt x="23" y="25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3" y="23"/>
                      <a:pt x="22" y="23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3" y="18"/>
                      <a:pt x="24" y="18"/>
                      <a:pt x="23" y="18"/>
                    </a:cubicBezTo>
                    <a:cubicBezTo>
                      <a:pt x="23" y="17"/>
                      <a:pt x="22" y="18"/>
                      <a:pt x="22" y="18"/>
                    </a:cubicBezTo>
                    <a:cubicBezTo>
                      <a:pt x="21" y="17"/>
                      <a:pt x="22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8" y="9"/>
                      <a:pt x="35" y="5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4" y="4"/>
                    </a:cubicBezTo>
                    <a:cubicBezTo>
                      <a:pt x="44" y="4"/>
                      <a:pt x="45" y="4"/>
                      <a:pt x="45" y="4"/>
                    </a:cubicBezTo>
                    <a:cubicBezTo>
                      <a:pt x="46" y="4"/>
                      <a:pt x="46" y="4"/>
                      <a:pt x="47" y="4"/>
                    </a:cubicBezTo>
                    <a:cubicBezTo>
                      <a:pt x="48" y="4"/>
                      <a:pt x="49" y="5"/>
                      <a:pt x="50" y="5"/>
                    </a:cubicBezTo>
                    <a:cubicBezTo>
                      <a:pt x="50" y="5"/>
                      <a:pt x="50" y="4"/>
                      <a:pt x="50" y="4"/>
                    </a:cubicBezTo>
                    <a:cubicBezTo>
                      <a:pt x="50" y="4"/>
                      <a:pt x="51" y="3"/>
                      <a:pt x="51" y="3"/>
                    </a:cubicBezTo>
                    <a:cubicBezTo>
                      <a:pt x="51" y="3"/>
                      <a:pt x="52" y="3"/>
                      <a:pt x="52" y="3"/>
                    </a:cubicBezTo>
                    <a:cubicBezTo>
                      <a:pt x="53" y="3"/>
                      <a:pt x="54" y="3"/>
                      <a:pt x="55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3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0" y="0"/>
                    </a:cubicBezTo>
                    <a:cubicBezTo>
                      <a:pt x="45" y="0"/>
                      <a:pt x="40" y="1"/>
                      <a:pt x="35" y="3"/>
                    </a:cubicBezTo>
                    <a:cubicBezTo>
                      <a:pt x="35" y="3"/>
                      <a:pt x="34" y="4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1" y="5"/>
                      <a:pt x="31" y="5"/>
                    </a:cubicBezTo>
                    <a:cubicBezTo>
                      <a:pt x="30" y="5"/>
                      <a:pt x="29" y="6"/>
                      <a:pt x="28" y="6"/>
                    </a:cubicBezTo>
                    <a:cubicBezTo>
                      <a:pt x="28" y="6"/>
                      <a:pt x="27" y="7"/>
                      <a:pt x="26" y="7"/>
                    </a:cubicBezTo>
                    <a:cubicBezTo>
                      <a:pt x="23" y="9"/>
                      <a:pt x="21" y="11"/>
                      <a:pt x="18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5"/>
                      <a:pt x="15" y="15"/>
                    </a:cubicBezTo>
                    <a:cubicBezTo>
                      <a:pt x="15" y="16"/>
                      <a:pt x="14" y="17"/>
                      <a:pt x="14" y="17"/>
                    </a:cubicBezTo>
                    <a:cubicBezTo>
                      <a:pt x="13" y="18"/>
                      <a:pt x="12" y="19"/>
                      <a:pt x="11" y="20"/>
                    </a:cubicBezTo>
                    <a:cubicBezTo>
                      <a:pt x="10" y="22"/>
                      <a:pt x="8" y="24"/>
                      <a:pt x="7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31"/>
                      <a:pt x="4" y="32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3" y="36"/>
                      <a:pt x="2" y="37"/>
                      <a:pt x="2" y="39"/>
                    </a:cubicBezTo>
                    <a:cubicBezTo>
                      <a:pt x="2" y="40"/>
                      <a:pt x="2" y="41"/>
                      <a:pt x="1" y="41"/>
                    </a:cubicBezTo>
                    <a:close/>
                    <a:moveTo>
                      <a:pt x="55" y="41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4" y="65"/>
                      <a:pt x="54" y="64"/>
                      <a:pt x="54" y="64"/>
                    </a:cubicBezTo>
                    <a:cubicBezTo>
                      <a:pt x="52" y="63"/>
                      <a:pt x="52" y="65"/>
                      <a:pt x="51" y="65"/>
                    </a:cubicBezTo>
                    <a:cubicBezTo>
                      <a:pt x="50" y="65"/>
                      <a:pt x="48" y="63"/>
                      <a:pt x="48" y="62"/>
                    </a:cubicBezTo>
                    <a:cubicBezTo>
                      <a:pt x="48" y="61"/>
                      <a:pt x="49" y="61"/>
                      <a:pt x="49" y="60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58"/>
                      <a:pt x="48" y="57"/>
                      <a:pt x="48" y="57"/>
                    </a:cubicBezTo>
                    <a:cubicBezTo>
                      <a:pt x="47" y="57"/>
                      <a:pt x="45" y="58"/>
                      <a:pt x="44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5" y="52"/>
                      <a:pt x="44" y="52"/>
                      <a:pt x="44" y="52"/>
                    </a:cubicBezTo>
                    <a:cubicBezTo>
                      <a:pt x="42" y="52"/>
                      <a:pt x="43" y="54"/>
                      <a:pt x="42" y="54"/>
                    </a:cubicBezTo>
                    <a:cubicBezTo>
                      <a:pt x="41" y="55"/>
                      <a:pt x="41" y="55"/>
                      <a:pt x="40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8" y="55"/>
                      <a:pt x="37" y="54"/>
                      <a:pt x="37" y="54"/>
                    </a:cubicBezTo>
                    <a:cubicBezTo>
                      <a:pt x="37" y="54"/>
                      <a:pt x="36" y="52"/>
                      <a:pt x="36" y="52"/>
                    </a:cubicBezTo>
                    <a:cubicBezTo>
                      <a:pt x="36" y="51"/>
                      <a:pt x="36" y="49"/>
                      <a:pt x="37" y="48"/>
                    </a:cubicBezTo>
                    <a:cubicBezTo>
                      <a:pt x="37" y="48"/>
                      <a:pt x="37" y="48"/>
                      <a:pt x="37" y="47"/>
                    </a:cubicBezTo>
                    <a:cubicBezTo>
                      <a:pt x="38" y="47"/>
                      <a:pt x="37" y="46"/>
                      <a:pt x="38" y="46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40" y="44"/>
                      <a:pt x="41" y="43"/>
                      <a:pt x="42" y="43"/>
                    </a:cubicBezTo>
                    <a:cubicBezTo>
                      <a:pt x="42" y="43"/>
                      <a:pt x="43" y="43"/>
                      <a:pt x="44" y="43"/>
                    </a:cubicBezTo>
                    <a:cubicBezTo>
                      <a:pt x="44" y="43"/>
                      <a:pt x="44" y="44"/>
                      <a:pt x="45" y="44"/>
                    </a:cubicBezTo>
                    <a:cubicBezTo>
                      <a:pt x="46" y="44"/>
                      <a:pt x="46" y="43"/>
                      <a:pt x="47" y="43"/>
                    </a:cubicBezTo>
                    <a:cubicBezTo>
                      <a:pt x="48" y="43"/>
                      <a:pt x="48" y="42"/>
                      <a:pt x="49" y="43"/>
                    </a:cubicBezTo>
                    <a:cubicBezTo>
                      <a:pt x="49" y="43"/>
                      <a:pt x="50" y="4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2" y="44"/>
                      <a:pt x="52" y="44"/>
                    </a:cubicBezTo>
                    <a:cubicBezTo>
                      <a:pt x="52" y="45"/>
                      <a:pt x="52" y="45"/>
                      <a:pt x="52" y="46"/>
                    </a:cubicBezTo>
                    <a:cubicBezTo>
                      <a:pt x="52" y="46"/>
                      <a:pt x="53" y="46"/>
                      <a:pt x="54" y="46"/>
                    </a:cubicBezTo>
                    <a:cubicBezTo>
                      <a:pt x="55" y="46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3"/>
                      <a:pt x="54" y="43"/>
                    </a:cubicBezTo>
                    <a:cubicBezTo>
                      <a:pt x="54" y="42"/>
                      <a:pt x="55" y="41"/>
                      <a:pt x="55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12" name="Freeform: Shape 182">
                <a:extLst>
                  <a:ext uri="{FF2B5EF4-FFF2-40B4-BE49-F238E27FC236}">
                    <a16:creationId xmlns:a16="http://schemas.microsoft.com/office/drawing/2014/main" id="{5E0EA42A-44B4-467B-BA4C-B0ECBCD71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794" y="2679826"/>
                <a:ext cx="116965" cy="92848"/>
              </a:xfrm>
              <a:custGeom>
                <a:avLst/>
                <a:gdLst>
                  <a:gd name="T0" fmla="*/ 64 w 72"/>
                  <a:gd name="T1" fmla="*/ 13 h 57"/>
                  <a:gd name="T2" fmla="*/ 58 w 72"/>
                  <a:gd name="T3" fmla="*/ 13 h 57"/>
                  <a:gd name="T4" fmla="*/ 58 w 72"/>
                  <a:gd name="T5" fmla="*/ 16 h 57"/>
                  <a:gd name="T6" fmla="*/ 65 w 72"/>
                  <a:gd name="T7" fmla="*/ 32 h 57"/>
                  <a:gd name="T8" fmla="*/ 65 w 72"/>
                  <a:gd name="T9" fmla="*/ 39 h 57"/>
                  <a:gd name="T10" fmla="*/ 58 w 72"/>
                  <a:gd name="T11" fmla="*/ 57 h 57"/>
                  <a:gd name="T12" fmla="*/ 72 w 72"/>
                  <a:gd name="T13" fmla="*/ 53 h 57"/>
                  <a:gd name="T14" fmla="*/ 72 w 72"/>
                  <a:gd name="T15" fmla="*/ 20 h 57"/>
                  <a:gd name="T16" fmla="*/ 58 w 72"/>
                  <a:gd name="T17" fmla="*/ 0 h 57"/>
                  <a:gd name="T18" fmla="*/ 36 w 72"/>
                  <a:gd name="T19" fmla="*/ 4 h 57"/>
                  <a:gd name="T20" fmla="*/ 58 w 72"/>
                  <a:gd name="T21" fmla="*/ 13 h 57"/>
                  <a:gd name="T22" fmla="*/ 36 w 72"/>
                  <a:gd name="T23" fmla="*/ 45 h 57"/>
                  <a:gd name="T24" fmla="*/ 55 w 72"/>
                  <a:gd name="T25" fmla="*/ 53 h 57"/>
                  <a:gd name="T26" fmla="*/ 58 w 72"/>
                  <a:gd name="T27" fmla="*/ 57 h 57"/>
                  <a:gd name="T28" fmla="*/ 51 w 72"/>
                  <a:gd name="T29" fmla="*/ 39 h 57"/>
                  <a:gd name="T30" fmla="*/ 58 w 72"/>
                  <a:gd name="T31" fmla="*/ 32 h 57"/>
                  <a:gd name="T32" fmla="*/ 36 w 72"/>
                  <a:gd name="T33" fmla="*/ 16 h 57"/>
                  <a:gd name="T34" fmla="*/ 36 w 72"/>
                  <a:gd name="T35" fmla="*/ 0 h 57"/>
                  <a:gd name="T36" fmla="*/ 13 w 72"/>
                  <a:gd name="T37" fmla="*/ 0 h 57"/>
                  <a:gd name="T38" fmla="*/ 18 w 72"/>
                  <a:gd name="T39" fmla="*/ 4 h 57"/>
                  <a:gd name="T40" fmla="*/ 36 w 72"/>
                  <a:gd name="T41" fmla="*/ 4 h 57"/>
                  <a:gd name="T42" fmla="*/ 13 w 72"/>
                  <a:gd name="T43" fmla="*/ 57 h 57"/>
                  <a:gd name="T44" fmla="*/ 17 w 72"/>
                  <a:gd name="T45" fmla="*/ 53 h 57"/>
                  <a:gd name="T46" fmla="*/ 36 w 72"/>
                  <a:gd name="T47" fmla="*/ 45 h 57"/>
                  <a:gd name="T48" fmla="*/ 13 w 72"/>
                  <a:gd name="T49" fmla="*/ 16 h 57"/>
                  <a:gd name="T50" fmla="*/ 21 w 72"/>
                  <a:gd name="T51" fmla="*/ 32 h 57"/>
                  <a:gd name="T52" fmla="*/ 21 w 72"/>
                  <a:gd name="T53" fmla="*/ 39 h 57"/>
                  <a:gd name="T54" fmla="*/ 13 w 72"/>
                  <a:gd name="T55" fmla="*/ 57 h 57"/>
                  <a:gd name="T56" fmla="*/ 7 w 72"/>
                  <a:gd name="T57" fmla="*/ 13 h 57"/>
                  <a:gd name="T58" fmla="*/ 0 w 72"/>
                  <a:gd name="T59" fmla="*/ 43 h 57"/>
                  <a:gd name="T60" fmla="*/ 0 w 72"/>
                  <a:gd name="T61" fmla="*/ 53 h 57"/>
                  <a:gd name="T62" fmla="*/ 13 w 72"/>
                  <a:gd name="T63" fmla="*/ 57 h 57"/>
                  <a:gd name="T64" fmla="*/ 6 w 72"/>
                  <a:gd name="T65" fmla="*/ 39 h 57"/>
                  <a:gd name="T66" fmla="*/ 13 w 72"/>
                  <a:gd name="T67" fmla="*/ 32 h 57"/>
                  <a:gd name="T68" fmla="*/ 12 w 72"/>
                  <a:gd name="T69" fmla="*/ 16 h 57"/>
                  <a:gd name="T70" fmla="*/ 13 w 72"/>
                  <a:gd name="T7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" h="57">
                    <a:moveTo>
                      <a:pt x="72" y="20"/>
                    </a:moveTo>
                    <a:cubicBezTo>
                      <a:pt x="64" y="13"/>
                      <a:pt x="64" y="13"/>
                      <a:pt x="64" y="1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70" y="57"/>
                      <a:pt x="72" y="55"/>
                      <a:pt x="72" y="53"/>
                    </a:cubicBezTo>
                    <a:cubicBezTo>
                      <a:pt x="72" y="45"/>
                      <a:pt x="72" y="45"/>
                      <a:pt x="72" y="45"/>
                    </a:cubicBezTo>
                    <a:lnTo>
                      <a:pt x="72" y="20"/>
                    </a:lnTo>
                    <a:close/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0"/>
                      <a:pt x="58" y="0"/>
                      <a:pt x="58" y="0"/>
                    </a:cubicBezTo>
                    <a:close/>
                    <a:moveTo>
                      <a:pt x="36" y="45"/>
                    </a:move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6" y="57"/>
                      <a:pt x="58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36" y="16"/>
                      <a:pt x="36" y="16"/>
                      <a:pt x="36" y="16"/>
                    </a:cubicBezTo>
                    <a:lnTo>
                      <a:pt x="36" y="45"/>
                    </a:lnTo>
                    <a:close/>
                    <a:moveTo>
                      <a:pt x="3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lose/>
                    <a:moveTo>
                      <a:pt x="13" y="57"/>
                    </a:move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7" y="55"/>
                      <a:pt x="17" y="53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3" y="39"/>
                      <a:pt x="13" y="39"/>
                      <a:pt x="13" y="39"/>
                    </a:cubicBezTo>
                    <a:lnTo>
                      <a:pt x="13" y="57"/>
                    </a:lnTo>
                    <a:close/>
                    <a:moveTo>
                      <a:pt x="13" y="0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5"/>
                      <a:pt x="1" y="57"/>
                      <a:pt x="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3"/>
                      <a:pt x="13" y="13"/>
                      <a:pt x="13" y="1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7" name="Group 77">
              <a:extLst>
                <a:ext uri="{FF2B5EF4-FFF2-40B4-BE49-F238E27FC236}">
                  <a16:creationId xmlns:a16="http://schemas.microsoft.com/office/drawing/2014/main" id="{7F8A0D5B-3FEF-4D8F-9ADB-F0EE79DAA1BD}"/>
                </a:ext>
              </a:extLst>
            </p:cNvPr>
            <p:cNvGrpSpPr/>
            <p:nvPr/>
          </p:nvGrpSpPr>
          <p:grpSpPr>
            <a:xfrm>
              <a:off x="5329097" y="4471677"/>
              <a:ext cx="1473514" cy="2386321"/>
              <a:chOff x="5329097" y="4471677"/>
              <a:chExt cx="1473514" cy="2386321"/>
            </a:xfrm>
          </p:grpSpPr>
          <p:sp>
            <p:nvSpPr>
              <p:cNvPr id="8" name="Freeform: Shape 78">
                <a:extLst>
                  <a:ext uri="{FF2B5EF4-FFF2-40B4-BE49-F238E27FC236}">
                    <a16:creationId xmlns:a16="http://schemas.microsoft.com/office/drawing/2014/main" id="{1695226E-E2BA-4617-8D92-51132A1BE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415" y="5380866"/>
                <a:ext cx="904366" cy="1231144"/>
              </a:xfrm>
              <a:custGeom>
                <a:avLst/>
                <a:gdLst>
                  <a:gd name="T0" fmla="*/ 41 w 559"/>
                  <a:gd name="T1" fmla="*/ 22 h 761"/>
                  <a:gd name="T2" fmla="*/ 41 w 559"/>
                  <a:gd name="T3" fmla="*/ 22 h 761"/>
                  <a:gd name="T4" fmla="*/ 22 w 559"/>
                  <a:gd name="T5" fmla="*/ 122 h 761"/>
                  <a:gd name="T6" fmla="*/ 419 w 559"/>
                  <a:gd name="T7" fmla="*/ 720 h 761"/>
                  <a:gd name="T8" fmla="*/ 518 w 559"/>
                  <a:gd name="T9" fmla="*/ 739 h 761"/>
                  <a:gd name="T10" fmla="*/ 518 w 559"/>
                  <a:gd name="T11" fmla="*/ 739 h 761"/>
                  <a:gd name="T12" fmla="*/ 537 w 559"/>
                  <a:gd name="T13" fmla="*/ 640 h 761"/>
                  <a:gd name="T14" fmla="*/ 140 w 559"/>
                  <a:gd name="T15" fmla="*/ 41 h 761"/>
                  <a:gd name="T16" fmla="*/ 41 w 559"/>
                  <a:gd name="T17" fmla="*/ 22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761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419" y="720"/>
                      <a:pt x="419" y="720"/>
                      <a:pt x="419" y="720"/>
                    </a:cubicBezTo>
                    <a:cubicBezTo>
                      <a:pt x="441" y="753"/>
                      <a:pt x="486" y="761"/>
                      <a:pt x="518" y="739"/>
                    </a:cubicBezTo>
                    <a:cubicBezTo>
                      <a:pt x="518" y="739"/>
                      <a:pt x="518" y="739"/>
                      <a:pt x="518" y="739"/>
                    </a:cubicBezTo>
                    <a:cubicBezTo>
                      <a:pt x="551" y="717"/>
                      <a:pt x="559" y="672"/>
                      <a:pt x="537" y="640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9" name="Freeform: Shape 79">
                <a:extLst>
                  <a:ext uri="{FF2B5EF4-FFF2-40B4-BE49-F238E27FC236}">
                    <a16:creationId xmlns:a16="http://schemas.microsoft.com/office/drawing/2014/main" id="{D9250FDF-B7F8-4819-8799-F272E784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5916251"/>
                <a:ext cx="950188" cy="941747"/>
              </a:xfrm>
              <a:custGeom>
                <a:avLst/>
                <a:gdLst>
                  <a:gd name="T0" fmla="*/ 258 w 788"/>
                  <a:gd name="T1" fmla="*/ 781 h 781"/>
                  <a:gd name="T2" fmla="*/ 258 w 788"/>
                  <a:gd name="T3" fmla="*/ 589 h 781"/>
                  <a:gd name="T4" fmla="*/ 0 w 788"/>
                  <a:gd name="T5" fmla="*/ 0 h 781"/>
                  <a:gd name="T6" fmla="*/ 788 w 788"/>
                  <a:gd name="T7" fmla="*/ 0 h 781"/>
                  <a:gd name="T8" fmla="*/ 788 w 788"/>
                  <a:gd name="T9" fmla="*/ 781 h 781"/>
                  <a:gd name="T10" fmla="*/ 258 w 788"/>
                  <a:gd name="T11" fmla="*/ 781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8" h="781">
                    <a:moveTo>
                      <a:pt x="258" y="781"/>
                    </a:moveTo>
                    <a:lnTo>
                      <a:pt x="258" y="589"/>
                    </a:lnTo>
                    <a:lnTo>
                      <a:pt x="0" y="0"/>
                    </a:lnTo>
                    <a:lnTo>
                      <a:pt x="788" y="0"/>
                    </a:lnTo>
                    <a:lnTo>
                      <a:pt x="788" y="781"/>
                    </a:lnTo>
                    <a:lnTo>
                      <a:pt x="258" y="781"/>
                    </a:ln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0" name="Freeform: Shape 80">
                <a:extLst>
                  <a:ext uri="{FF2B5EF4-FFF2-40B4-BE49-F238E27FC236}">
                    <a16:creationId xmlns:a16="http://schemas.microsoft.com/office/drawing/2014/main" id="{E5BA761E-2D39-402F-8A85-F3AE47A2A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594" y="5720908"/>
                <a:ext cx="893514" cy="1137090"/>
              </a:xfrm>
              <a:custGeom>
                <a:avLst/>
                <a:gdLst>
                  <a:gd name="T0" fmla="*/ 40 w 552"/>
                  <a:gd name="T1" fmla="*/ 22 h 703"/>
                  <a:gd name="T2" fmla="*/ 40 w 552"/>
                  <a:gd name="T3" fmla="*/ 22 h 703"/>
                  <a:gd name="T4" fmla="*/ 21 w 552"/>
                  <a:gd name="T5" fmla="*/ 121 h 703"/>
                  <a:gd name="T6" fmla="*/ 407 w 552"/>
                  <a:gd name="T7" fmla="*/ 703 h 703"/>
                  <a:gd name="T8" fmla="*/ 544 w 552"/>
                  <a:gd name="T9" fmla="*/ 703 h 703"/>
                  <a:gd name="T10" fmla="*/ 536 w 552"/>
                  <a:gd name="T11" fmla="*/ 639 h 703"/>
                  <a:gd name="T12" fmla="*/ 139 w 552"/>
                  <a:gd name="T13" fmla="*/ 41 h 703"/>
                  <a:gd name="T14" fmla="*/ 40 w 552"/>
                  <a:gd name="T15" fmla="*/ 22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703">
                    <a:moveTo>
                      <a:pt x="40" y="2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8" y="44"/>
                      <a:pt x="0" y="88"/>
                      <a:pt x="21" y="121"/>
                    </a:cubicBezTo>
                    <a:cubicBezTo>
                      <a:pt x="407" y="703"/>
                      <a:pt x="407" y="703"/>
                      <a:pt x="407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52" y="682"/>
                      <a:pt x="549" y="659"/>
                      <a:pt x="536" y="639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18" y="8"/>
                      <a:pt x="72" y="0"/>
                      <a:pt x="40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1" name="Freeform: Shape 81">
                <a:extLst>
                  <a:ext uri="{FF2B5EF4-FFF2-40B4-BE49-F238E27FC236}">
                    <a16:creationId xmlns:a16="http://schemas.microsoft.com/office/drawing/2014/main" id="{DEC29BD2-1AD0-41A5-81E6-73422A708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654" y="4524733"/>
                <a:ext cx="881456" cy="1193764"/>
              </a:xfrm>
              <a:custGeom>
                <a:avLst/>
                <a:gdLst>
                  <a:gd name="T0" fmla="*/ 41 w 545"/>
                  <a:gd name="T1" fmla="*/ 22 h 738"/>
                  <a:gd name="T2" fmla="*/ 41 w 545"/>
                  <a:gd name="T3" fmla="*/ 22 h 738"/>
                  <a:gd name="T4" fmla="*/ 22 w 545"/>
                  <a:gd name="T5" fmla="*/ 121 h 738"/>
                  <a:gd name="T6" fmla="*/ 405 w 545"/>
                  <a:gd name="T7" fmla="*/ 697 h 738"/>
                  <a:gd name="T8" fmla="*/ 504 w 545"/>
                  <a:gd name="T9" fmla="*/ 716 h 738"/>
                  <a:gd name="T10" fmla="*/ 504 w 545"/>
                  <a:gd name="T11" fmla="*/ 716 h 738"/>
                  <a:gd name="T12" fmla="*/ 523 w 545"/>
                  <a:gd name="T13" fmla="*/ 617 h 738"/>
                  <a:gd name="T14" fmla="*/ 140 w 545"/>
                  <a:gd name="T15" fmla="*/ 41 h 738"/>
                  <a:gd name="T16" fmla="*/ 41 w 545"/>
                  <a:gd name="T17" fmla="*/ 2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38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9"/>
                      <a:pt x="22" y="121"/>
                    </a:cubicBezTo>
                    <a:cubicBezTo>
                      <a:pt x="405" y="697"/>
                      <a:pt x="405" y="697"/>
                      <a:pt x="405" y="697"/>
                    </a:cubicBezTo>
                    <a:cubicBezTo>
                      <a:pt x="427" y="730"/>
                      <a:pt x="472" y="738"/>
                      <a:pt x="504" y="716"/>
                    </a:cubicBezTo>
                    <a:cubicBezTo>
                      <a:pt x="504" y="716"/>
                      <a:pt x="504" y="716"/>
                      <a:pt x="504" y="716"/>
                    </a:cubicBezTo>
                    <a:cubicBezTo>
                      <a:pt x="537" y="694"/>
                      <a:pt x="545" y="650"/>
                      <a:pt x="523" y="617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2" name="Freeform: Shape 82">
                <a:extLst>
                  <a:ext uri="{FF2B5EF4-FFF2-40B4-BE49-F238E27FC236}">
                    <a16:creationId xmlns:a16="http://schemas.microsoft.com/office/drawing/2014/main" id="{B84F4CDD-847A-4643-883E-375BED66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259" y="4471677"/>
                <a:ext cx="974304" cy="1920874"/>
              </a:xfrm>
              <a:custGeom>
                <a:avLst/>
                <a:gdLst>
                  <a:gd name="T0" fmla="*/ 478 w 602"/>
                  <a:gd name="T1" fmla="*/ 0 h 1187"/>
                  <a:gd name="T2" fmla="*/ 124 w 602"/>
                  <a:gd name="T3" fmla="*/ 0 h 1187"/>
                  <a:gd name="T4" fmla="*/ 0 w 602"/>
                  <a:gd name="T5" fmla="*/ 124 h 1187"/>
                  <a:gd name="T6" fmla="*/ 0 w 602"/>
                  <a:gd name="T7" fmla="*/ 1062 h 1187"/>
                  <a:gd name="T8" fmla="*/ 124 w 602"/>
                  <a:gd name="T9" fmla="*/ 1187 h 1187"/>
                  <a:gd name="T10" fmla="*/ 478 w 602"/>
                  <a:gd name="T11" fmla="*/ 1187 h 1187"/>
                  <a:gd name="T12" fmla="*/ 602 w 602"/>
                  <a:gd name="T13" fmla="*/ 1062 h 1187"/>
                  <a:gd name="T14" fmla="*/ 602 w 602"/>
                  <a:gd name="T15" fmla="*/ 124 h 1187"/>
                  <a:gd name="T16" fmla="*/ 478 w 602"/>
                  <a:gd name="T17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2" h="1187">
                    <a:moveTo>
                      <a:pt x="478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56" y="0"/>
                      <a:pt x="0" y="56"/>
                      <a:pt x="0" y="124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0" y="1131"/>
                      <a:pt x="56" y="1187"/>
                      <a:pt x="124" y="1187"/>
                    </a:cubicBezTo>
                    <a:cubicBezTo>
                      <a:pt x="478" y="1187"/>
                      <a:pt x="478" y="1187"/>
                      <a:pt x="478" y="1187"/>
                    </a:cubicBezTo>
                    <a:cubicBezTo>
                      <a:pt x="546" y="1187"/>
                      <a:pt x="602" y="1131"/>
                      <a:pt x="602" y="1062"/>
                    </a:cubicBezTo>
                    <a:cubicBezTo>
                      <a:pt x="602" y="124"/>
                      <a:pt x="602" y="124"/>
                      <a:pt x="602" y="124"/>
                    </a:cubicBezTo>
                    <a:cubicBezTo>
                      <a:pt x="602" y="56"/>
                      <a:pt x="546" y="0"/>
                      <a:pt x="4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3" name="Freeform: Shape 83">
                <a:extLst>
                  <a:ext uri="{FF2B5EF4-FFF2-40B4-BE49-F238E27FC236}">
                    <a16:creationId xmlns:a16="http://schemas.microsoft.com/office/drawing/2014/main" id="{20B5059F-F77C-4134-B692-DD0A7C04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872" y="4632051"/>
                <a:ext cx="803077" cy="1582038"/>
              </a:xfrm>
              <a:custGeom>
                <a:avLst/>
                <a:gdLst>
                  <a:gd name="T0" fmla="*/ 494 w 496"/>
                  <a:gd name="T1" fmla="*/ 0 h 978"/>
                  <a:gd name="T2" fmla="*/ 2 w 496"/>
                  <a:gd name="T3" fmla="*/ 0 h 978"/>
                  <a:gd name="T4" fmla="*/ 0 w 496"/>
                  <a:gd name="T5" fmla="*/ 2 h 978"/>
                  <a:gd name="T6" fmla="*/ 0 w 496"/>
                  <a:gd name="T7" fmla="*/ 976 h 978"/>
                  <a:gd name="T8" fmla="*/ 2 w 496"/>
                  <a:gd name="T9" fmla="*/ 978 h 978"/>
                  <a:gd name="T10" fmla="*/ 494 w 496"/>
                  <a:gd name="T11" fmla="*/ 978 h 978"/>
                  <a:gd name="T12" fmla="*/ 496 w 496"/>
                  <a:gd name="T13" fmla="*/ 976 h 978"/>
                  <a:gd name="T14" fmla="*/ 496 w 496"/>
                  <a:gd name="T15" fmla="*/ 2 h 978"/>
                  <a:gd name="T16" fmla="*/ 494 w 496"/>
                  <a:gd name="T1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978">
                    <a:moveTo>
                      <a:pt x="4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976"/>
                      <a:pt x="0" y="976"/>
                      <a:pt x="0" y="976"/>
                    </a:cubicBezTo>
                    <a:cubicBezTo>
                      <a:pt x="0" y="977"/>
                      <a:pt x="1" y="978"/>
                      <a:pt x="2" y="978"/>
                    </a:cubicBezTo>
                    <a:cubicBezTo>
                      <a:pt x="494" y="978"/>
                      <a:pt x="494" y="978"/>
                      <a:pt x="494" y="978"/>
                    </a:cubicBezTo>
                    <a:cubicBezTo>
                      <a:pt x="495" y="978"/>
                      <a:pt x="496" y="977"/>
                      <a:pt x="496" y="976"/>
                    </a:cubicBezTo>
                    <a:cubicBezTo>
                      <a:pt x="496" y="2"/>
                      <a:pt x="496" y="2"/>
                      <a:pt x="496" y="2"/>
                    </a:cubicBezTo>
                    <a:cubicBezTo>
                      <a:pt x="496" y="1"/>
                      <a:pt x="495" y="0"/>
                      <a:pt x="49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4" name="Freeform: Shape 84">
                <a:extLst>
                  <a:ext uri="{FF2B5EF4-FFF2-40B4-BE49-F238E27FC236}">
                    <a16:creationId xmlns:a16="http://schemas.microsoft.com/office/drawing/2014/main" id="{0D9754B0-628D-47AD-BAA7-968FA026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25" y="4539203"/>
                <a:ext cx="324366" cy="28940"/>
              </a:xfrm>
              <a:custGeom>
                <a:avLst/>
                <a:gdLst>
                  <a:gd name="T0" fmla="*/ 191 w 200"/>
                  <a:gd name="T1" fmla="*/ 0 h 18"/>
                  <a:gd name="T2" fmla="*/ 9 w 200"/>
                  <a:gd name="T3" fmla="*/ 0 h 18"/>
                  <a:gd name="T4" fmla="*/ 0 w 200"/>
                  <a:gd name="T5" fmla="*/ 9 h 18"/>
                  <a:gd name="T6" fmla="*/ 0 w 200"/>
                  <a:gd name="T7" fmla="*/ 9 h 18"/>
                  <a:gd name="T8" fmla="*/ 9 w 200"/>
                  <a:gd name="T9" fmla="*/ 18 h 18"/>
                  <a:gd name="T10" fmla="*/ 191 w 200"/>
                  <a:gd name="T11" fmla="*/ 18 h 18"/>
                  <a:gd name="T12" fmla="*/ 200 w 200"/>
                  <a:gd name="T13" fmla="*/ 9 h 18"/>
                  <a:gd name="T14" fmla="*/ 200 w 200"/>
                  <a:gd name="T15" fmla="*/ 9 h 18"/>
                  <a:gd name="T16" fmla="*/ 191 w 200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8">
                    <a:moveTo>
                      <a:pt x="19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6" y="18"/>
                      <a:pt x="200" y="14"/>
                      <a:pt x="200" y="9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200" y="4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5" name="Oval 85">
                <a:extLst>
                  <a:ext uri="{FF2B5EF4-FFF2-40B4-BE49-F238E27FC236}">
                    <a16:creationId xmlns:a16="http://schemas.microsoft.com/office/drawing/2014/main" id="{5A9C3AC5-ED4A-466E-8D5C-FFD0601C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7767" y="6251470"/>
                <a:ext cx="98877" cy="98877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6" name="Freeform: Shape 86">
                <a:extLst>
                  <a:ext uri="{FF2B5EF4-FFF2-40B4-BE49-F238E27FC236}">
                    <a16:creationId xmlns:a16="http://schemas.microsoft.com/office/drawing/2014/main" id="{CB74DD50-C377-46EA-B6A4-F4F00CEC8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095" y="5322987"/>
                <a:ext cx="365364" cy="414803"/>
              </a:xfrm>
              <a:custGeom>
                <a:avLst/>
                <a:gdLst>
                  <a:gd name="T0" fmla="*/ 41 w 226"/>
                  <a:gd name="T1" fmla="*/ 23 h 257"/>
                  <a:gd name="T2" fmla="*/ 41 w 226"/>
                  <a:gd name="T3" fmla="*/ 23 h 257"/>
                  <a:gd name="T4" fmla="*/ 22 w 226"/>
                  <a:gd name="T5" fmla="*/ 122 h 257"/>
                  <a:gd name="T6" fmla="*/ 86 w 226"/>
                  <a:gd name="T7" fmla="*/ 216 h 257"/>
                  <a:gd name="T8" fmla="*/ 185 w 226"/>
                  <a:gd name="T9" fmla="*/ 235 h 257"/>
                  <a:gd name="T10" fmla="*/ 185 w 226"/>
                  <a:gd name="T11" fmla="*/ 235 h 257"/>
                  <a:gd name="T12" fmla="*/ 204 w 226"/>
                  <a:gd name="T13" fmla="*/ 135 h 257"/>
                  <a:gd name="T14" fmla="*/ 140 w 226"/>
                  <a:gd name="T15" fmla="*/ 41 h 257"/>
                  <a:gd name="T16" fmla="*/ 41 w 226"/>
                  <a:gd name="T17" fmla="*/ 2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7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108" y="248"/>
                      <a:pt x="153" y="257"/>
                      <a:pt x="185" y="235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218" y="213"/>
                      <a:pt x="226" y="168"/>
                      <a:pt x="204" y="135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7" name="Freeform: Shape 87">
                <a:extLst>
                  <a:ext uri="{FF2B5EF4-FFF2-40B4-BE49-F238E27FC236}">
                    <a16:creationId xmlns:a16="http://schemas.microsoft.com/office/drawing/2014/main" id="{E6A9ADC6-8779-4065-B694-F34D40763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097" y="5630471"/>
                <a:ext cx="383451" cy="441331"/>
              </a:xfrm>
              <a:custGeom>
                <a:avLst/>
                <a:gdLst>
                  <a:gd name="T0" fmla="*/ 41 w 237"/>
                  <a:gd name="T1" fmla="*/ 23 h 273"/>
                  <a:gd name="T2" fmla="*/ 41 w 237"/>
                  <a:gd name="T3" fmla="*/ 23 h 273"/>
                  <a:gd name="T4" fmla="*/ 22 w 237"/>
                  <a:gd name="T5" fmla="*/ 122 h 273"/>
                  <a:gd name="T6" fmla="*/ 97 w 237"/>
                  <a:gd name="T7" fmla="*/ 232 h 273"/>
                  <a:gd name="T8" fmla="*/ 196 w 237"/>
                  <a:gd name="T9" fmla="*/ 251 h 273"/>
                  <a:gd name="T10" fmla="*/ 196 w 237"/>
                  <a:gd name="T11" fmla="*/ 251 h 273"/>
                  <a:gd name="T12" fmla="*/ 215 w 237"/>
                  <a:gd name="T13" fmla="*/ 152 h 273"/>
                  <a:gd name="T14" fmla="*/ 140 w 237"/>
                  <a:gd name="T15" fmla="*/ 41 h 273"/>
                  <a:gd name="T16" fmla="*/ 41 w 237"/>
                  <a:gd name="T17" fmla="*/ 2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273">
                    <a:moveTo>
                      <a:pt x="41" y="23"/>
                    </a:moveTo>
                    <a:cubicBezTo>
                      <a:pt x="41" y="23"/>
                      <a:pt x="41" y="23"/>
                      <a:pt x="41" y="23"/>
                    </a:cubicBezTo>
                    <a:cubicBezTo>
                      <a:pt x="8" y="45"/>
                      <a:pt x="0" y="89"/>
                      <a:pt x="22" y="122"/>
                    </a:cubicBezTo>
                    <a:cubicBezTo>
                      <a:pt x="97" y="232"/>
                      <a:pt x="97" y="232"/>
                      <a:pt x="97" y="232"/>
                    </a:cubicBezTo>
                    <a:cubicBezTo>
                      <a:pt x="119" y="265"/>
                      <a:pt x="163" y="273"/>
                      <a:pt x="196" y="251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228" y="229"/>
                      <a:pt x="237" y="184"/>
                      <a:pt x="215" y="152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18" y="9"/>
                      <a:pt x="73" y="0"/>
                      <a:pt x="41" y="23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8" name="Freeform: Shape 88">
                <a:extLst>
                  <a:ext uri="{FF2B5EF4-FFF2-40B4-BE49-F238E27FC236}">
                    <a16:creationId xmlns:a16="http://schemas.microsoft.com/office/drawing/2014/main" id="{BD4969DE-F921-4801-B593-AEEC4C350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858" y="5001033"/>
                <a:ext cx="365364" cy="413597"/>
              </a:xfrm>
              <a:custGeom>
                <a:avLst/>
                <a:gdLst>
                  <a:gd name="T0" fmla="*/ 41 w 226"/>
                  <a:gd name="T1" fmla="*/ 22 h 256"/>
                  <a:gd name="T2" fmla="*/ 41 w 226"/>
                  <a:gd name="T3" fmla="*/ 22 h 256"/>
                  <a:gd name="T4" fmla="*/ 22 w 226"/>
                  <a:gd name="T5" fmla="*/ 121 h 256"/>
                  <a:gd name="T6" fmla="*/ 86 w 226"/>
                  <a:gd name="T7" fmla="*/ 215 h 256"/>
                  <a:gd name="T8" fmla="*/ 185 w 226"/>
                  <a:gd name="T9" fmla="*/ 234 h 256"/>
                  <a:gd name="T10" fmla="*/ 185 w 226"/>
                  <a:gd name="T11" fmla="*/ 234 h 256"/>
                  <a:gd name="T12" fmla="*/ 204 w 226"/>
                  <a:gd name="T13" fmla="*/ 134 h 256"/>
                  <a:gd name="T14" fmla="*/ 140 w 226"/>
                  <a:gd name="T15" fmla="*/ 40 h 256"/>
                  <a:gd name="T16" fmla="*/ 41 w 226"/>
                  <a:gd name="T17" fmla="*/ 2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256"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8" y="44"/>
                      <a:pt x="0" y="88"/>
                      <a:pt x="22" y="121"/>
                    </a:cubicBezTo>
                    <a:cubicBezTo>
                      <a:pt x="86" y="215"/>
                      <a:pt x="86" y="215"/>
                      <a:pt x="86" y="215"/>
                    </a:cubicBezTo>
                    <a:cubicBezTo>
                      <a:pt x="108" y="247"/>
                      <a:pt x="153" y="256"/>
                      <a:pt x="185" y="234"/>
                    </a:cubicBezTo>
                    <a:cubicBezTo>
                      <a:pt x="185" y="234"/>
                      <a:pt x="185" y="234"/>
                      <a:pt x="185" y="234"/>
                    </a:cubicBezTo>
                    <a:cubicBezTo>
                      <a:pt x="217" y="212"/>
                      <a:pt x="226" y="167"/>
                      <a:pt x="204" y="134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18" y="8"/>
                      <a:pt x="73" y="0"/>
                      <a:pt x="41" y="2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9" name="Freeform: Shape 89">
                <a:extLst>
                  <a:ext uri="{FF2B5EF4-FFF2-40B4-BE49-F238E27FC236}">
                    <a16:creationId xmlns:a16="http://schemas.microsoft.com/office/drawing/2014/main" id="{34E9BF9E-D6AA-47B0-AA9D-2FB79BB8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686" y="5521948"/>
                <a:ext cx="315925" cy="1103327"/>
              </a:xfrm>
              <a:custGeom>
                <a:avLst/>
                <a:gdLst>
                  <a:gd name="T0" fmla="*/ 51 w 195"/>
                  <a:gd name="T1" fmla="*/ 682 h 682"/>
                  <a:gd name="T2" fmla="*/ 0 w 195"/>
                  <a:gd name="T3" fmla="*/ 682 h 682"/>
                  <a:gd name="T4" fmla="*/ 6 w 195"/>
                  <a:gd name="T5" fmla="*/ 620 h 682"/>
                  <a:gd name="T6" fmla="*/ 49 w 195"/>
                  <a:gd name="T7" fmla="*/ 119 h 682"/>
                  <a:gd name="T8" fmla="*/ 195 w 195"/>
                  <a:gd name="T9" fmla="*/ 0 h 682"/>
                  <a:gd name="T10" fmla="*/ 144 w 195"/>
                  <a:gd name="T11" fmla="*/ 592 h 682"/>
                  <a:gd name="T12" fmla="*/ 51 w 195"/>
                  <a:gd name="T13" fmla="*/ 68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682">
                    <a:moveTo>
                      <a:pt x="51" y="682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6" y="620"/>
                      <a:pt x="6" y="620"/>
                      <a:pt x="6" y="620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58" y="14"/>
                      <a:pt x="129" y="0"/>
                      <a:pt x="195" y="0"/>
                    </a:cubicBezTo>
                    <a:cubicBezTo>
                      <a:pt x="144" y="592"/>
                      <a:pt x="144" y="592"/>
                      <a:pt x="144" y="592"/>
                    </a:cubicBezTo>
                    <a:cubicBezTo>
                      <a:pt x="139" y="642"/>
                      <a:pt x="98" y="682"/>
                      <a:pt x="51" y="682"/>
                    </a:cubicBezTo>
                    <a:close/>
                  </a:path>
                </a:pathLst>
              </a:custGeom>
              <a:solidFill>
                <a:srgbClr val="ECBB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0" name="Freeform: Shape 90">
                <a:extLst>
                  <a:ext uri="{FF2B5EF4-FFF2-40B4-BE49-F238E27FC236}">
                    <a16:creationId xmlns:a16="http://schemas.microsoft.com/office/drawing/2014/main" id="{12068408-820C-495A-9210-09C0A9F74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6270" y="5091469"/>
                <a:ext cx="220665" cy="279751"/>
              </a:xfrm>
              <a:custGeom>
                <a:avLst/>
                <a:gdLst>
                  <a:gd name="T0" fmla="*/ 43 w 183"/>
                  <a:gd name="T1" fmla="*/ 119 h 232"/>
                  <a:gd name="T2" fmla="*/ 0 w 183"/>
                  <a:gd name="T3" fmla="*/ 119 h 232"/>
                  <a:gd name="T4" fmla="*/ 91 w 183"/>
                  <a:gd name="T5" fmla="*/ 232 h 232"/>
                  <a:gd name="T6" fmla="*/ 183 w 183"/>
                  <a:gd name="T7" fmla="*/ 119 h 232"/>
                  <a:gd name="T8" fmla="*/ 140 w 183"/>
                  <a:gd name="T9" fmla="*/ 119 h 232"/>
                  <a:gd name="T10" fmla="*/ 140 w 183"/>
                  <a:gd name="T11" fmla="*/ 0 h 232"/>
                  <a:gd name="T12" fmla="*/ 43 w 183"/>
                  <a:gd name="T13" fmla="*/ 0 h 232"/>
                  <a:gd name="T14" fmla="*/ 43 w 183"/>
                  <a:gd name="T15" fmla="*/ 1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232">
                    <a:moveTo>
                      <a:pt x="43" y="119"/>
                    </a:moveTo>
                    <a:lnTo>
                      <a:pt x="0" y="119"/>
                    </a:lnTo>
                    <a:lnTo>
                      <a:pt x="91" y="232"/>
                    </a:lnTo>
                    <a:lnTo>
                      <a:pt x="183" y="119"/>
                    </a:lnTo>
                    <a:lnTo>
                      <a:pt x="140" y="119"/>
                    </a:lnTo>
                    <a:lnTo>
                      <a:pt x="140" y="0"/>
                    </a:lnTo>
                    <a:lnTo>
                      <a:pt x="43" y="0"/>
                    </a:lnTo>
                    <a:lnTo>
                      <a:pt x="43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1" name="Freeform: Shape 91">
                <a:extLst>
                  <a:ext uri="{FF2B5EF4-FFF2-40B4-BE49-F238E27FC236}">
                    <a16:creationId xmlns:a16="http://schemas.microsoft.com/office/drawing/2014/main" id="{A4FF340F-93A7-4DC4-80E5-01E0AF596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835" y="4887685"/>
                <a:ext cx="485946" cy="305073"/>
              </a:xfrm>
              <a:custGeom>
                <a:avLst/>
                <a:gdLst>
                  <a:gd name="T0" fmla="*/ 239 w 300"/>
                  <a:gd name="T1" fmla="*/ 189 h 189"/>
                  <a:gd name="T2" fmla="*/ 300 w 300"/>
                  <a:gd name="T3" fmla="*/ 129 h 189"/>
                  <a:gd name="T4" fmla="*/ 239 w 300"/>
                  <a:gd name="T5" fmla="*/ 69 h 189"/>
                  <a:gd name="T6" fmla="*/ 234 w 300"/>
                  <a:gd name="T7" fmla="*/ 69 h 189"/>
                  <a:gd name="T8" fmla="*/ 153 w 300"/>
                  <a:gd name="T9" fmla="*/ 0 h 189"/>
                  <a:gd name="T10" fmla="*/ 71 w 300"/>
                  <a:gd name="T11" fmla="*/ 70 h 189"/>
                  <a:gd name="T12" fmla="*/ 60 w 300"/>
                  <a:gd name="T13" fmla="*/ 69 h 189"/>
                  <a:gd name="T14" fmla="*/ 0 w 300"/>
                  <a:gd name="T15" fmla="*/ 129 h 189"/>
                  <a:gd name="T16" fmla="*/ 60 w 300"/>
                  <a:gd name="T17" fmla="*/ 189 h 189"/>
                  <a:gd name="T18" fmla="*/ 102 w 300"/>
                  <a:gd name="T19" fmla="*/ 189 h 189"/>
                  <a:gd name="T20" fmla="*/ 102 w 300"/>
                  <a:gd name="T21" fmla="*/ 114 h 189"/>
                  <a:gd name="T22" fmla="*/ 196 w 300"/>
                  <a:gd name="T23" fmla="*/ 114 h 189"/>
                  <a:gd name="T24" fmla="*/ 196 w 300"/>
                  <a:gd name="T25" fmla="*/ 189 h 189"/>
                  <a:gd name="T26" fmla="*/ 239 w 300"/>
                  <a:gd name="T27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189">
                    <a:moveTo>
                      <a:pt x="239" y="189"/>
                    </a:moveTo>
                    <a:cubicBezTo>
                      <a:pt x="273" y="189"/>
                      <a:pt x="300" y="162"/>
                      <a:pt x="300" y="129"/>
                    </a:cubicBezTo>
                    <a:cubicBezTo>
                      <a:pt x="300" y="96"/>
                      <a:pt x="273" y="69"/>
                      <a:pt x="239" y="69"/>
                    </a:cubicBezTo>
                    <a:cubicBezTo>
                      <a:pt x="238" y="69"/>
                      <a:pt x="236" y="69"/>
                      <a:pt x="234" y="69"/>
                    </a:cubicBezTo>
                    <a:cubicBezTo>
                      <a:pt x="228" y="30"/>
                      <a:pt x="194" y="0"/>
                      <a:pt x="153" y="0"/>
                    </a:cubicBezTo>
                    <a:cubicBezTo>
                      <a:pt x="111" y="0"/>
                      <a:pt x="77" y="30"/>
                      <a:pt x="71" y="70"/>
                    </a:cubicBezTo>
                    <a:cubicBezTo>
                      <a:pt x="67" y="69"/>
                      <a:pt x="64" y="69"/>
                      <a:pt x="60" y="69"/>
                    </a:cubicBezTo>
                    <a:cubicBezTo>
                      <a:pt x="27" y="69"/>
                      <a:pt x="0" y="96"/>
                      <a:pt x="0" y="129"/>
                    </a:cubicBezTo>
                    <a:cubicBezTo>
                      <a:pt x="0" y="162"/>
                      <a:pt x="27" y="189"/>
                      <a:pt x="60" y="189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2" y="114"/>
                      <a:pt x="102" y="114"/>
                      <a:pt x="102" y="114"/>
                    </a:cubicBezTo>
                    <a:cubicBezTo>
                      <a:pt x="196" y="114"/>
                      <a:pt x="196" y="114"/>
                      <a:pt x="196" y="114"/>
                    </a:cubicBezTo>
                    <a:cubicBezTo>
                      <a:pt x="196" y="189"/>
                      <a:pt x="196" y="189"/>
                      <a:pt x="196" y="189"/>
                    </a:cubicBezTo>
                    <a:lnTo>
                      <a:pt x="239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6E8EC4E-8481-4260-99BC-28B24D6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我要種甚麼</a:t>
            </a:r>
            <a:r>
              <a:rPr lang="en-US" altLang="zh-TW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lang="zh-TW" altLang="en-US" sz="8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0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圓角矩形 36"/>
          <p:cNvSpPr/>
          <p:nvPr/>
        </p:nvSpPr>
        <p:spPr>
          <a:xfrm>
            <a:off x="72736" y="42302"/>
            <a:ext cx="8619322" cy="676518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>
            <a:off x="6479875" y="6036085"/>
            <a:ext cx="1322830" cy="697679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>
            <a:off x="4431765" y="2771686"/>
            <a:ext cx="4244274" cy="2929165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>
            <a:off x="151785" y="3810563"/>
            <a:ext cx="6348573" cy="2929165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>
            <a:off x="3911182" y="2180881"/>
            <a:ext cx="2768430" cy="582208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>
            <a:off x="127569" y="2179082"/>
            <a:ext cx="4315686" cy="1619241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133004" y="115039"/>
            <a:ext cx="4811990" cy="2016862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8938904" y="5116640"/>
            <a:ext cx="3140597" cy="1677897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 39"/>
          <p:cNvSpPr/>
          <p:nvPr/>
        </p:nvSpPr>
        <p:spPr>
          <a:xfrm>
            <a:off x="8885870" y="51956"/>
            <a:ext cx="3245179" cy="495292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03502" y="666349"/>
            <a:ext cx="1317043" cy="656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生產基礎資訊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247504" y="4765133"/>
            <a:ext cx="1317043" cy="574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作物災害預警平台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93111" y="2330531"/>
            <a:ext cx="1317043" cy="820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農情調查資料數化平台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865210" y="2213340"/>
            <a:ext cx="905300" cy="5554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一年三期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1865210" y="2865018"/>
            <a:ext cx="905300" cy="5282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品種比例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1865210" y="5216160"/>
            <a:ext cx="905300" cy="574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南風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865210" y="5966954"/>
            <a:ext cx="905300" cy="55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颱風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1865210" y="3810610"/>
            <a:ext cx="905300" cy="5380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低溫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1865210" y="4489943"/>
            <a:ext cx="905300" cy="5503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降雨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1865210" y="132497"/>
            <a:ext cx="905300" cy="5042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有機面積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1865210" y="1355144"/>
            <a:ext cx="905300" cy="5328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農地利用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1865210" y="736963"/>
            <a:ext cx="905300" cy="499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肥料補助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3116881" y="1665742"/>
            <a:ext cx="1446103" cy="466159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設施、違規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3125567" y="962570"/>
            <a:ext cx="878606" cy="550661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汙染潛勢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3081741" y="2210185"/>
            <a:ext cx="1015635" cy="558598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年期間變化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3068531" y="2854771"/>
            <a:ext cx="1157340" cy="537409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生產預測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3055955" y="4504557"/>
            <a:ext cx="1649684" cy="550367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強降雨、久旱驟雨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4944994" y="4108206"/>
            <a:ext cx="1319314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番茄：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4948304" y="4766351"/>
            <a:ext cx="1319314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玉荷包：</a:t>
            </a:r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5-6</a:t>
            </a:r>
            <a:r>
              <a:rPr lang="zh-TW" altLang="en-US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26" name="圓角矩形 25"/>
          <p:cNvSpPr/>
          <p:nvPr/>
        </p:nvSpPr>
        <p:spPr>
          <a:xfrm>
            <a:off x="4950337" y="3473464"/>
            <a:ext cx="1319315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棗：</a:t>
            </a:r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12-2</a:t>
            </a:r>
            <a:r>
              <a:rPr lang="zh-TW" altLang="en-US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4950337" y="2816662"/>
            <a:ext cx="1319315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蓮霧：</a:t>
            </a:r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12-2</a:t>
            </a:r>
            <a:r>
              <a:rPr lang="zh-TW" altLang="en-US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3052509" y="5210535"/>
            <a:ext cx="1649684" cy="550367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風向變化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4950337" y="5485719"/>
            <a:ext cx="1319315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</a:rPr>
              <a:t>水果、果菜（苦瓜等）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067894" y="5990051"/>
            <a:ext cx="1649684" cy="550367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行進路徑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958837" y="6135788"/>
            <a:ext cx="1319314" cy="550367"/>
          </a:xfrm>
          <a:prstGeom prst="roundRect">
            <a:avLst/>
          </a:prstGeom>
          <a:solidFill>
            <a:srgbClr val="CAE8AA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>
                <a:solidFill>
                  <a:schemeClr val="tx1"/>
                </a:solidFill>
              </a:rPr>
              <a:t>當期全面性作物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610164" y="2783349"/>
            <a:ext cx="1317043" cy="6564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2"/>
                </a:solidFill>
              </a:rPr>
              <a:t>災害潛勢預警</a:t>
            </a:r>
          </a:p>
        </p:txBody>
      </p:sp>
      <p:grpSp>
        <p:nvGrpSpPr>
          <p:cNvPr id="55" name="群組 54"/>
          <p:cNvGrpSpPr/>
          <p:nvPr/>
        </p:nvGrpSpPr>
        <p:grpSpPr>
          <a:xfrm>
            <a:off x="1520545" y="384638"/>
            <a:ext cx="344667" cy="1236927"/>
            <a:chOff x="2199901" y="648531"/>
            <a:chExt cx="494256" cy="1084485"/>
          </a:xfrm>
        </p:grpSpPr>
        <p:cxnSp>
          <p:nvCxnSpPr>
            <p:cNvPr id="35" name="肘形接點 34"/>
            <p:cNvCxnSpPr>
              <a:stCxn id="4" idx="3"/>
              <a:endCxn id="17" idx="1"/>
            </p:cNvCxnSpPr>
            <p:nvPr/>
          </p:nvCxnSpPr>
          <p:spPr>
            <a:xfrm>
              <a:off x="2199901" y="1183283"/>
              <a:ext cx="494253" cy="54973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4" idx="3"/>
              <a:endCxn id="18" idx="1"/>
            </p:cNvCxnSpPr>
            <p:nvPr/>
          </p:nvCxnSpPr>
          <p:spPr>
            <a:xfrm flipV="1">
              <a:off x="2199901" y="1176337"/>
              <a:ext cx="494253" cy="694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stCxn id="4" idx="3"/>
              <a:endCxn id="16" idx="1"/>
            </p:cNvCxnSpPr>
            <p:nvPr/>
          </p:nvCxnSpPr>
          <p:spPr>
            <a:xfrm flipV="1">
              <a:off x="2199903" y="648531"/>
              <a:ext cx="494254" cy="5347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肘形接點 44"/>
          <p:cNvCxnSpPr>
            <a:stCxn id="6" idx="3"/>
            <a:endCxn id="10" idx="1"/>
          </p:cNvCxnSpPr>
          <p:nvPr/>
        </p:nvCxnSpPr>
        <p:spPr>
          <a:xfrm flipV="1">
            <a:off x="1510154" y="2491055"/>
            <a:ext cx="355056" cy="249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群組 59"/>
          <p:cNvGrpSpPr/>
          <p:nvPr/>
        </p:nvGrpSpPr>
        <p:grpSpPr>
          <a:xfrm>
            <a:off x="1564547" y="4079638"/>
            <a:ext cx="300663" cy="2164721"/>
            <a:chOff x="2263001" y="3888151"/>
            <a:chExt cx="431154" cy="1897936"/>
          </a:xfrm>
        </p:grpSpPr>
        <p:cxnSp>
          <p:nvCxnSpPr>
            <p:cNvPr id="50" name="肘形接點 49"/>
            <p:cNvCxnSpPr>
              <a:stCxn id="5" idx="3"/>
              <a:endCxn id="14" idx="1"/>
            </p:cNvCxnSpPr>
            <p:nvPr/>
          </p:nvCxnSpPr>
          <p:spPr>
            <a:xfrm flipV="1">
              <a:off x="2263001" y="3888151"/>
              <a:ext cx="431154" cy="85306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>
              <a:stCxn id="5" idx="3"/>
              <a:endCxn id="15" idx="1"/>
            </p:cNvCxnSpPr>
            <p:nvPr/>
          </p:nvCxnSpPr>
          <p:spPr>
            <a:xfrm flipV="1">
              <a:off x="2263001" y="4489165"/>
              <a:ext cx="431154" cy="2520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>
              <a:stCxn id="5" idx="3"/>
              <a:endCxn id="13" idx="1"/>
            </p:cNvCxnSpPr>
            <p:nvPr/>
          </p:nvCxnSpPr>
          <p:spPr>
            <a:xfrm>
              <a:off x="2263001" y="4741213"/>
              <a:ext cx="431154" cy="10448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>
              <a:stCxn id="5" idx="3"/>
              <a:endCxn id="12" idx="1"/>
            </p:cNvCxnSpPr>
            <p:nvPr/>
          </p:nvCxnSpPr>
          <p:spPr>
            <a:xfrm>
              <a:off x="2263001" y="4741213"/>
              <a:ext cx="431154" cy="3954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2770510" y="1280152"/>
            <a:ext cx="355056" cy="612176"/>
            <a:chOff x="2185001" y="2534495"/>
            <a:chExt cx="509154" cy="536730"/>
          </a:xfrm>
        </p:grpSpPr>
        <p:cxnSp>
          <p:nvCxnSpPr>
            <p:cNvPr id="62" name="肘形接點 61"/>
            <p:cNvCxnSpPr/>
            <p:nvPr/>
          </p:nvCxnSpPr>
          <p:spPr>
            <a:xfrm flipV="1">
              <a:off x="2185001" y="2534495"/>
              <a:ext cx="509154" cy="278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接點 62"/>
            <p:cNvCxnSpPr/>
            <p:nvPr/>
          </p:nvCxnSpPr>
          <p:spPr>
            <a:xfrm>
              <a:off x="2185001" y="2813178"/>
              <a:ext cx="492113" cy="2580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線單箭頭接點 64"/>
          <p:cNvCxnSpPr>
            <a:stCxn id="10" idx="3"/>
            <a:endCxn id="21" idx="1"/>
          </p:cNvCxnSpPr>
          <p:nvPr/>
        </p:nvCxnSpPr>
        <p:spPr>
          <a:xfrm flipV="1">
            <a:off x="2770510" y="2489484"/>
            <a:ext cx="311231" cy="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右大括弧 78"/>
          <p:cNvSpPr/>
          <p:nvPr/>
        </p:nvSpPr>
        <p:spPr>
          <a:xfrm>
            <a:off x="6283510" y="2839518"/>
            <a:ext cx="328998" cy="3846637"/>
          </a:xfrm>
          <a:prstGeom prst="rightBrace">
            <a:avLst>
              <a:gd name="adj1" fmla="val 8333"/>
              <a:gd name="adj2" fmla="val 782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/>
          <p:cNvCxnSpPr/>
          <p:nvPr/>
        </p:nvCxnSpPr>
        <p:spPr>
          <a:xfrm flipV="1">
            <a:off x="2785933" y="3093832"/>
            <a:ext cx="31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 flipV="1">
            <a:off x="2764916" y="4765797"/>
            <a:ext cx="31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2756663" y="5500980"/>
            <a:ext cx="31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V="1">
            <a:off x="2763587" y="6265236"/>
            <a:ext cx="31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28" idx="3"/>
            <a:endCxn id="29" idx="1"/>
          </p:cNvCxnSpPr>
          <p:nvPr/>
        </p:nvCxnSpPr>
        <p:spPr>
          <a:xfrm>
            <a:off x="4702194" y="5485719"/>
            <a:ext cx="248143" cy="27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30" idx="3"/>
            <a:endCxn id="32" idx="1"/>
          </p:cNvCxnSpPr>
          <p:nvPr/>
        </p:nvCxnSpPr>
        <p:spPr>
          <a:xfrm>
            <a:off x="4717578" y="6265236"/>
            <a:ext cx="241259" cy="14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圓角矩形 109"/>
          <p:cNvSpPr/>
          <p:nvPr/>
        </p:nvSpPr>
        <p:spPr>
          <a:xfrm>
            <a:off x="3052510" y="3816598"/>
            <a:ext cx="1649684" cy="550367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低溫夾帶霪雨</a:t>
            </a:r>
          </a:p>
        </p:txBody>
      </p:sp>
      <p:cxnSp>
        <p:nvCxnSpPr>
          <p:cNvPr id="111" name="直線單箭頭接點 110"/>
          <p:cNvCxnSpPr/>
          <p:nvPr/>
        </p:nvCxnSpPr>
        <p:spPr>
          <a:xfrm flipV="1">
            <a:off x="2770303" y="4051167"/>
            <a:ext cx="31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23" idx="3"/>
            <a:endCxn id="24" idx="1"/>
          </p:cNvCxnSpPr>
          <p:nvPr/>
        </p:nvCxnSpPr>
        <p:spPr>
          <a:xfrm flipV="1">
            <a:off x="4705640" y="4383390"/>
            <a:ext cx="239354" cy="39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>
            <a:stCxn id="23" idx="3"/>
            <a:endCxn id="25" idx="1"/>
          </p:cNvCxnSpPr>
          <p:nvPr/>
        </p:nvCxnSpPr>
        <p:spPr>
          <a:xfrm>
            <a:off x="4705640" y="4779741"/>
            <a:ext cx="242664" cy="26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stCxn id="110" idx="3"/>
            <a:endCxn id="27" idx="1"/>
          </p:cNvCxnSpPr>
          <p:nvPr/>
        </p:nvCxnSpPr>
        <p:spPr>
          <a:xfrm flipV="1">
            <a:off x="4702194" y="3091846"/>
            <a:ext cx="248143" cy="99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10" idx="3"/>
            <a:endCxn id="26" idx="1"/>
          </p:cNvCxnSpPr>
          <p:nvPr/>
        </p:nvCxnSpPr>
        <p:spPr>
          <a:xfrm flipV="1">
            <a:off x="4702194" y="3748648"/>
            <a:ext cx="248143" cy="34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群組 133"/>
          <p:cNvGrpSpPr/>
          <p:nvPr/>
        </p:nvGrpSpPr>
        <p:grpSpPr>
          <a:xfrm>
            <a:off x="6514349" y="3924617"/>
            <a:ext cx="2103657" cy="466159"/>
            <a:chOff x="9435141" y="4918098"/>
            <a:chExt cx="2544283" cy="408709"/>
          </a:xfrm>
          <a:solidFill>
            <a:srgbClr val="00B050"/>
          </a:solidFill>
        </p:grpSpPr>
        <p:sp>
          <p:nvSpPr>
            <p:cNvPr id="124" name="圓角矩形 123"/>
            <p:cNvSpPr/>
            <p:nvPr/>
          </p:nvSpPr>
          <p:spPr>
            <a:xfrm>
              <a:off x="9435141" y="4918098"/>
              <a:ext cx="1259929" cy="408709"/>
            </a:xfrm>
            <a:prstGeom prst="roundRect">
              <a:avLst/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農業局</a:t>
              </a:r>
            </a:p>
          </p:txBody>
        </p:sp>
        <p:sp>
          <p:nvSpPr>
            <p:cNvPr id="125" name="圓角矩形 124"/>
            <p:cNvSpPr/>
            <p:nvPr/>
          </p:nvSpPr>
          <p:spPr>
            <a:xfrm>
              <a:off x="11099460" y="4918098"/>
              <a:ext cx="879964" cy="408709"/>
            </a:xfrm>
            <a:prstGeom prst="roundRect">
              <a:avLst/>
            </a:prstGeom>
            <a:grp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公所</a:t>
              </a:r>
            </a:p>
          </p:txBody>
        </p:sp>
        <p:cxnSp>
          <p:nvCxnSpPr>
            <p:cNvPr id="127" name="直線單箭頭接點 126"/>
            <p:cNvCxnSpPr>
              <a:stCxn id="124" idx="3"/>
              <a:endCxn id="125" idx="1"/>
            </p:cNvCxnSpPr>
            <p:nvPr/>
          </p:nvCxnSpPr>
          <p:spPr>
            <a:xfrm>
              <a:off x="10695070" y="5122453"/>
              <a:ext cx="404390" cy="0"/>
            </a:xfrm>
            <a:prstGeom prst="straightConnector1">
              <a:avLst/>
            </a:prstGeom>
            <a:grpFill/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向下箭號 128"/>
          <p:cNvSpPr/>
          <p:nvPr/>
        </p:nvSpPr>
        <p:spPr>
          <a:xfrm>
            <a:off x="6902615" y="3451227"/>
            <a:ext cx="108456" cy="473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圓角矩形 129"/>
          <p:cNvSpPr/>
          <p:nvPr/>
        </p:nvSpPr>
        <p:spPr>
          <a:xfrm>
            <a:off x="6532355" y="5051407"/>
            <a:ext cx="1142600" cy="550367"/>
          </a:xfrm>
          <a:prstGeom prst="roundRect">
            <a:avLst/>
          </a:prstGeom>
          <a:solidFill>
            <a:srgbClr val="FB97A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響應式網頁</a:t>
            </a:r>
          </a:p>
        </p:txBody>
      </p:sp>
      <p:sp>
        <p:nvSpPr>
          <p:cNvPr id="131" name="圓角矩形 130"/>
          <p:cNvSpPr/>
          <p:nvPr/>
        </p:nvSpPr>
        <p:spPr>
          <a:xfrm>
            <a:off x="6679612" y="6072513"/>
            <a:ext cx="613639" cy="613642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農民</a:t>
            </a:r>
          </a:p>
        </p:txBody>
      </p:sp>
      <p:sp>
        <p:nvSpPr>
          <p:cNvPr id="136" name="向下箭號 135"/>
          <p:cNvSpPr/>
          <p:nvPr/>
        </p:nvSpPr>
        <p:spPr>
          <a:xfrm>
            <a:off x="6899093" y="4418690"/>
            <a:ext cx="136121" cy="625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011071" y="4513203"/>
            <a:ext cx="6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建置</a:t>
            </a:r>
          </a:p>
        </p:txBody>
      </p:sp>
      <p:sp>
        <p:nvSpPr>
          <p:cNvPr id="74" name="圓角矩形 73"/>
          <p:cNvSpPr/>
          <p:nvPr/>
        </p:nvSpPr>
        <p:spPr>
          <a:xfrm>
            <a:off x="9043646" y="248181"/>
            <a:ext cx="2900484" cy="391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市場交易資訊整合</a:t>
            </a:r>
          </a:p>
        </p:txBody>
      </p:sp>
      <p:sp>
        <p:nvSpPr>
          <p:cNvPr id="75" name="圓角矩形 74"/>
          <p:cNvSpPr/>
          <p:nvPr/>
        </p:nvSpPr>
        <p:spPr>
          <a:xfrm>
            <a:off x="10785294" y="881462"/>
            <a:ext cx="1289006" cy="6146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超量∕價格波動警告</a:t>
            </a:r>
          </a:p>
        </p:txBody>
      </p:sp>
      <p:sp>
        <p:nvSpPr>
          <p:cNvPr id="76" name="圓角矩形 75"/>
          <p:cNvSpPr/>
          <p:nvPr/>
        </p:nvSpPr>
        <p:spPr>
          <a:xfrm>
            <a:off x="9451965" y="887353"/>
            <a:ext cx="1281112" cy="6028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每月主產作物價量</a:t>
            </a:r>
          </a:p>
        </p:txBody>
      </p:sp>
      <p:sp>
        <p:nvSpPr>
          <p:cNvPr id="80" name="圓角矩形 79"/>
          <p:cNvSpPr/>
          <p:nvPr/>
        </p:nvSpPr>
        <p:spPr>
          <a:xfrm>
            <a:off x="10069561" y="1671804"/>
            <a:ext cx="1990870" cy="466160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全國</a:t>
            </a:r>
          </a:p>
        </p:txBody>
      </p:sp>
      <p:sp>
        <p:nvSpPr>
          <p:cNvPr id="81" name="圓角矩形 80"/>
          <p:cNvSpPr/>
          <p:nvPr/>
        </p:nvSpPr>
        <p:spPr>
          <a:xfrm>
            <a:off x="10069561" y="2330530"/>
            <a:ext cx="1990868" cy="466160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台北一市、二市</a:t>
            </a:r>
          </a:p>
        </p:txBody>
      </p:sp>
      <p:sp>
        <p:nvSpPr>
          <p:cNvPr id="82" name="圓角矩形 81"/>
          <p:cNvSpPr/>
          <p:nvPr/>
        </p:nvSpPr>
        <p:spPr>
          <a:xfrm>
            <a:off x="10069561" y="2941281"/>
            <a:ext cx="1990869" cy="466160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高雄</a:t>
            </a:r>
          </a:p>
        </p:txBody>
      </p:sp>
      <p:sp>
        <p:nvSpPr>
          <p:cNvPr id="83" name="圓角矩形 82"/>
          <p:cNvSpPr/>
          <p:nvPr/>
        </p:nvSpPr>
        <p:spPr>
          <a:xfrm>
            <a:off x="10069561" y="3575428"/>
            <a:ext cx="1980612" cy="466160"/>
          </a:xfrm>
          <a:prstGeom prst="roundRect">
            <a:avLst/>
          </a:prstGeom>
          <a:solidFill>
            <a:srgbClr val="CAE0F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其他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9088587" y="5174233"/>
            <a:ext cx="1691750" cy="4751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災害預警</a:t>
            </a:r>
          </a:p>
        </p:txBody>
      </p:sp>
      <p:sp>
        <p:nvSpPr>
          <p:cNvPr id="87" name="圓角矩形 86"/>
          <p:cNvSpPr/>
          <p:nvPr/>
        </p:nvSpPr>
        <p:spPr>
          <a:xfrm>
            <a:off x="10295592" y="6203169"/>
            <a:ext cx="1691750" cy="4751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  決策輔助</a:t>
            </a:r>
          </a:p>
        </p:txBody>
      </p:sp>
      <p:sp>
        <p:nvSpPr>
          <p:cNvPr id="88" name="圓角矩形 87"/>
          <p:cNvSpPr/>
          <p:nvPr/>
        </p:nvSpPr>
        <p:spPr>
          <a:xfrm>
            <a:off x="9536738" y="5697732"/>
            <a:ext cx="1819519" cy="4751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市場分析</a:t>
            </a:r>
          </a:p>
        </p:txBody>
      </p:sp>
      <p:sp>
        <p:nvSpPr>
          <p:cNvPr id="44" name="五角星形 43"/>
          <p:cNvSpPr/>
          <p:nvPr/>
        </p:nvSpPr>
        <p:spPr>
          <a:xfrm>
            <a:off x="9626214" y="5809731"/>
            <a:ext cx="308248" cy="2511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五角星形 92"/>
          <p:cNvSpPr/>
          <p:nvPr/>
        </p:nvSpPr>
        <p:spPr>
          <a:xfrm>
            <a:off x="10153564" y="6309100"/>
            <a:ext cx="308248" cy="2511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五角星形 93"/>
          <p:cNvSpPr/>
          <p:nvPr/>
        </p:nvSpPr>
        <p:spPr>
          <a:xfrm>
            <a:off x="9150938" y="5286232"/>
            <a:ext cx="308248" cy="25115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肘形接點 56"/>
          <p:cNvCxnSpPr>
            <a:endCxn id="83" idx="1"/>
          </p:cNvCxnSpPr>
          <p:nvPr/>
        </p:nvCxnSpPr>
        <p:spPr>
          <a:xfrm rot="16200000" flipH="1">
            <a:off x="8749992" y="2488938"/>
            <a:ext cx="2318261" cy="32087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endCxn id="82" idx="1"/>
          </p:cNvCxnSpPr>
          <p:nvPr/>
        </p:nvCxnSpPr>
        <p:spPr>
          <a:xfrm>
            <a:off x="9758478" y="3171418"/>
            <a:ext cx="311083" cy="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>
            <a:off x="9751172" y="2644962"/>
            <a:ext cx="311083" cy="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>
            <a:off x="9763102" y="1924457"/>
            <a:ext cx="311083" cy="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6185066" y="115039"/>
            <a:ext cx="1626129" cy="156012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/>
              <a:t>產</a:t>
            </a:r>
          </a:p>
        </p:txBody>
      </p:sp>
      <p:sp>
        <p:nvSpPr>
          <p:cNvPr id="90" name="橢圓 89"/>
          <p:cNvSpPr/>
          <p:nvPr/>
        </p:nvSpPr>
        <p:spPr>
          <a:xfrm>
            <a:off x="7886187" y="983517"/>
            <a:ext cx="1626129" cy="15601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/>
              <a:t>銷</a:t>
            </a:r>
          </a:p>
        </p:txBody>
      </p:sp>
      <p:sp>
        <p:nvSpPr>
          <p:cNvPr id="92" name="弧形箭號 (左彎) 91"/>
          <p:cNvSpPr/>
          <p:nvPr/>
        </p:nvSpPr>
        <p:spPr>
          <a:xfrm rot="17972490">
            <a:off x="8211086" y="-454840"/>
            <a:ext cx="590526" cy="2239737"/>
          </a:xfrm>
          <a:prstGeom prst="curvedLeftArrow">
            <a:avLst>
              <a:gd name="adj1" fmla="val 25000"/>
              <a:gd name="adj2" fmla="val 53800"/>
              <a:gd name="adj3" fmla="val 3476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弧形箭號 (左彎) 117"/>
          <p:cNvSpPr/>
          <p:nvPr/>
        </p:nvSpPr>
        <p:spPr>
          <a:xfrm rot="17871228" flipH="1" flipV="1">
            <a:off x="7273268" y="1159540"/>
            <a:ext cx="592021" cy="2088032"/>
          </a:xfrm>
          <a:prstGeom prst="curvedLeftArrow">
            <a:avLst>
              <a:gd name="adj1" fmla="val 25000"/>
              <a:gd name="adj2" fmla="val 50000"/>
              <a:gd name="adj3" fmla="val 274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7" name="向下箭號 96"/>
          <p:cNvSpPr/>
          <p:nvPr/>
        </p:nvSpPr>
        <p:spPr>
          <a:xfrm>
            <a:off x="11299172" y="4531308"/>
            <a:ext cx="622045" cy="10060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向右箭號 97"/>
          <p:cNvSpPr/>
          <p:nvPr/>
        </p:nvSpPr>
        <p:spPr>
          <a:xfrm>
            <a:off x="7927207" y="5857364"/>
            <a:ext cx="1454470" cy="74431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0" name="直線單箭頭接點 119"/>
          <p:cNvCxnSpPr/>
          <p:nvPr/>
        </p:nvCxnSpPr>
        <p:spPr>
          <a:xfrm>
            <a:off x="6969507" y="5649384"/>
            <a:ext cx="0" cy="4114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endCxn id="110" idx="1"/>
          </p:cNvCxnSpPr>
          <p:nvPr/>
        </p:nvCxnSpPr>
        <p:spPr>
          <a:xfrm flipV="1">
            <a:off x="2770303" y="4091782"/>
            <a:ext cx="282207" cy="67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圓角矩形 95"/>
          <p:cNvSpPr/>
          <p:nvPr/>
        </p:nvSpPr>
        <p:spPr>
          <a:xfrm>
            <a:off x="2483552" y="3424100"/>
            <a:ext cx="1275070" cy="3511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公所調查、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作物遙測應用 </a:t>
            </a:r>
          </a:p>
        </p:txBody>
      </p:sp>
      <p:cxnSp>
        <p:nvCxnSpPr>
          <p:cNvPr id="9" name="肘形接點 8"/>
          <p:cNvCxnSpPr>
            <a:endCxn id="11" idx="2"/>
          </p:cNvCxnSpPr>
          <p:nvPr/>
        </p:nvCxnSpPr>
        <p:spPr>
          <a:xfrm rot="16200000" flipV="1">
            <a:off x="2297721" y="3413421"/>
            <a:ext cx="198533" cy="158254"/>
          </a:xfrm>
          <a:prstGeom prst="bentConnector3">
            <a:avLst>
              <a:gd name="adj1" fmla="val -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圓角矩形 99"/>
          <p:cNvSpPr/>
          <p:nvPr/>
        </p:nvSpPr>
        <p:spPr>
          <a:xfrm>
            <a:off x="4595052" y="2258892"/>
            <a:ext cx="727569" cy="466159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公所</a:t>
            </a:r>
          </a:p>
        </p:txBody>
      </p:sp>
      <p:sp>
        <p:nvSpPr>
          <p:cNvPr id="101" name="圓角矩形 100"/>
          <p:cNvSpPr/>
          <p:nvPr/>
        </p:nvSpPr>
        <p:spPr>
          <a:xfrm>
            <a:off x="5602158" y="2257311"/>
            <a:ext cx="1015922" cy="466159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田間調查員</a:t>
            </a:r>
          </a:p>
        </p:txBody>
      </p:sp>
      <p:cxnSp>
        <p:nvCxnSpPr>
          <p:cNvPr id="48" name="肘形接點 47"/>
          <p:cNvCxnSpPr>
            <a:stCxn id="6" idx="3"/>
            <a:endCxn id="11" idx="1"/>
          </p:cNvCxnSpPr>
          <p:nvPr/>
        </p:nvCxnSpPr>
        <p:spPr>
          <a:xfrm>
            <a:off x="1510154" y="2740584"/>
            <a:ext cx="355056" cy="3885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1" idx="3"/>
            <a:endCxn id="100" idx="1"/>
          </p:cNvCxnSpPr>
          <p:nvPr/>
        </p:nvCxnSpPr>
        <p:spPr>
          <a:xfrm>
            <a:off x="4097376" y="2489484"/>
            <a:ext cx="497676" cy="2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00" idx="3"/>
            <a:endCxn id="101" idx="1"/>
          </p:cNvCxnSpPr>
          <p:nvPr/>
        </p:nvCxnSpPr>
        <p:spPr>
          <a:xfrm flipV="1">
            <a:off x="5322621" y="2490391"/>
            <a:ext cx="279537" cy="15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110" idx="3"/>
            <a:endCxn id="24" idx="1"/>
          </p:cNvCxnSpPr>
          <p:nvPr/>
        </p:nvCxnSpPr>
        <p:spPr>
          <a:xfrm>
            <a:off x="4702194" y="4091782"/>
            <a:ext cx="242800" cy="29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5" idx="2"/>
            <a:endCxn id="130" idx="3"/>
          </p:cNvCxnSpPr>
          <p:nvPr/>
        </p:nvCxnSpPr>
        <p:spPr>
          <a:xfrm flipH="1">
            <a:off x="7674955" y="4390776"/>
            <a:ext cx="579267" cy="935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120"/>
          <p:cNvSpPr txBox="1"/>
          <p:nvPr/>
        </p:nvSpPr>
        <p:spPr>
          <a:xfrm>
            <a:off x="7032671" y="5672954"/>
            <a:ext cx="68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推播</a:t>
            </a:r>
          </a:p>
        </p:txBody>
      </p:sp>
      <p:sp>
        <p:nvSpPr>
          <p:cNvPr id="122" name="文字方塊 121"/>
          <p:cNvSpPr txBox="1"/>
          <p:nvPr/>
        </p:nvSpPr>
        <p:spPr>
          <a:xfrm>
            <a:off x="241384" y="1745168"/>
            <a:ext cx="1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局本部</a:t>
            </a:r>
          </a:p>
        </p:txBody>
      </p:sp>
      <p:sp>
        <p:nvSpPr>
          <p:cNvPr id="126" name="文字方塊 125"/>
          <p:cNvSpPr txBox="1"/>
          <p:nvPr/>
        </p:nvSpPr>
        <p:spPr>
          <a:xfrm>
            <a:off x="235343" y="3439175"/>
            <a:ext cx="164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局本部、公所</a:t>
            </a:r>
          </a:p>
        </p:txBody>
      </p:sp>
      <p:sp>
        <p:nvSpPr>
          <p:cNvPr id="128" name="文字方塊 127"/>
          <p:cNvSpPr txBox="1"/>
          <p:nvPr/>
        </p:nvSpPr>
        <p:spPr>
          <a:xfrm>
            <a:off x="238741" y="6316823"/>
            <a:ext cx="231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局本部、公所、農民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9277645" y="6410971"/>
            <a:ext cx="101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局本部</a:t>
            </a:r>
          </a:p>
        </p:txBody>
      </p:sp>
      <p:sp>
        <p:nvSpPr>
          <p:cNvPr id="135" name="圓角矩形 74">
            <a:extLst>
              <a:ext uri="{FF2B5EF4-FFF2-40B4-BE49-F238E27FC236}">
                <a16:creationId xmlns:a16="http://schemas.microsoft.com/office/drawing/2014/main" id="{1EBE817E-ED12-4965-BF79-5B59370657A7}"/>
              </a:ext>
            </a:extLst>
          </p:cNvPr>
          <p:cNvSpPr/>
          <p:nvPr/>
        </p:nvSpPr>
        <p:spPr>
          <a:xfrm>
            <a:off x="9448018" y="4186856"/>
            <a:ext cx="1289006" cy="6146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本市共同運銷價量</a:t>
            </a:r>
          </a:p>
        </p:txBody>
      </p:sp>
    </p:spTree>
    <p:extLst>
      <p:ext uri="{BB962C8B-B14F-4D97-AF65-F5344CB8AC3E}">
        <p14:creationId xmlns:p14="http://schemas.microsoft.com/office/powerpoint/2010/main" val="204693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7268E30-71D4-4E1F-B2EF-BE203719C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775794"/>
            <a:ext cx="1902264" cy="1902264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64EDB66F-8879-40BD-B739-BBB6DC893D05}"/>
              </a:ext>
            </a:extLst>
          </p:cNvPr>
          <p:cNvGrpSpPr/>
          <p:nvPr/>
        </p:nvGrpSpPr>
        <p:grpSpPr>
          <a:xfrm>
            <a:off x="0" y="527752"/>
            <a:ext cx="4512289" cy="3029355"/>
            <a:chOff x="0" y="527752"/>
            <a:chExt cx="4512289" cy="30293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89AA33-192E-497A-B603-D5925790F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7541" r="25608" b="22138"/>
            <a:stretch/>
          </p:blipFill>
          <p:spPr>
            <a:xfrm>
              <a:off x="1987809" y="527752"/>
              <a:ext cx="1235839" cy="176131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D9C034B-C122-46A6-ACAB-54CF60D1D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b="30398"/>
            <a:stretch/>
          </p:blipFill>
          <p:spPr>
            <a:xfrm>
              <a:off x="192108" y="994489"/>
              <a:ext cx="1772663" cy="94758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24B76A8-D7C2-458C-957B-8218DC1C6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8"/>
            <a:stretch/>
          </p:blipFill>
          <p:spPr>
            <a:xfrm>
              <a:off x="0" y="2079610"/>
              <a:ext cx="2156881" cy="147749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406C033-116D-4AC3-B3BD-336D65A60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228" y="2498517"/>
              <a:ext cx="1040999" cy="104099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1FBD3B-5AD9-44F9-9A4D-16337DFE0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1" r="11256" b="23822"/>
            <a:stretch/>
          </p:blipFill>
          <p:spPr>
            <a:xfrm>
              <a:off x="3458170" y="2354195"/>
              <a:ext cx="1054119" cy="1095454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8B1F5BF2-8C27-49E6-BE5C-3183C065E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666" y="2258919"/>
            <a:ext cx="1207468" cy="120746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E6E439E-EED3-4CC5-86C4-526D9AAE9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97" y="429681"/>
            <a:ext cx="1129615" cy="1129615"/>
          </a:xfrm>
          <a:prstGeom prst="rect">
            <a:avLst/>
          </a:prstGeom>
        </p:spPr>
      </p:pic>
      <p:pic>
        <p:nvPicPr>
          <p:cNvPr id="18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BDF19364-A4D2-4549-8202-57CDFC1B1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10584573" y="1498325"/>
            <a:ext cx="1129615" cy="15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6C6A42F-A62C-43DA-A6EC-B56C14956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39" y="3114873"/>
            <a:ext cx="996716" cy="99671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46C4228-8DAF-4AD3-BE65-B2D5815548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17" y="4120745"/>
            <a:ext cx="1366560" cy="1366560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BC610006-A6D5-45F5-9CB0-600E7DA13FC3}"/>
              </a:ext>
            </a:extLst>
          </p:cNvPr>
          <p:cNvGrpSpPr/>
          <p:nvPr/>
        </p:nvGrpSpPr>
        <p:grpSpPr>
          <a:xfrm>
            <a:off x="4635491" y="426052"/>
            <a:ext cx="3625524" cy="3032051"/>
            <a:chOff x="-40001" y="151810"/>
            <a:chExt cx="3625524" cy="303205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9871461-6352-431E-AD77-6C0DA205C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15" y="151810"/>
              <a:ext cx="1407779" cy="1407779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A1D93CC-444E-4F38-951B-EA6069FBC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8"/>
            <a:stretch/>
          </p:blipFill>
          <p:spPr>
            <a:xfrm>
              <a:off x="-40001" y="1706364"/>
              <a:ext cx="2156881" cy="147749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730444D-ACD5-4A5C-A1AE-4C4C03065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b="30398"/>
            <a:stretch/>
          </p:blipFill>
          <p:spPr>
            <a:xfrm>
              <a:off x="152107" y="469974"/>
              <a:ext cx="1772663" cy="94758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F0CCF5D-208B-476E-8073-B8898051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880" y="1706364"/>
              <a:ext cx="1468643" cy="1468643"/>
            </a:xfrm>
            <a:prstGeom prst="rect">
              <a:avLst/>
            </a:prstGeom>
          </p:spPr>
        </p:pic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A44988FF-81E8-4DDB-B68E-01A99A38C22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r="9460" b="13616"/>
          <a:stretch/>
        </p:blipFill>
        <p:spPr>
          <a:xfrm>
            <a:off x="8843341" y="673388"/>
            <a:ext cx="1054118" cy="1160443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FB38E7-881F-4D44-9541-37E4682A7EB8}"/>
              </a:ext>
            </a:extLst>
          </p:cNvPr>
          <p:cNvCxnSpPr>
            <a:cxnSpLocks/>
          </p:cNvCxnSpPr>
          <p:nvPr/>
        </p:nvCxnSpPr>
        <p:spPr>
          <a:xfrm>
            <a:off x="10314985" y="951666"/>
            <a:ext cx="0" cy="435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EDACEEC-394A-4C94-8701-BCFBB1955FC1}"/>
              </a:ext>
            </a:extLst>
          </p:cNvPr>
          <p:cNvCxnSpPr>
            <a:cxnSpLocks/>
          </p:cNvCxnSpPr>
          <p:nvPr/>
        </p:nvCxnSpPr>
        <p:spPr>
          <a:xfrm>
            <a:off x="4635491" y="318601"/>
            <a:ext cx="0" cy="3220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DDE0D5D-0D8F-4793-8A1B-865468D476FA}"/>
              </a:ext>
            </a:extLst>
          </p:cNvPr>
          <p:cNvCxnSpPr>
            <a:cxnSpLocks/>
          </p:cNvCxnSpPr>
          <p:nvPr/>
        </p:nvCxnSpPr>
        <p:spPr>
          <a:xfrm>
            <a:off x="8536931" y="336192"/>
            <a:ext cx="0" cy="3220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1F0E64-AD5C-4951-A7A8-68C1FD17065C}"/>
              </a:ext>
            </a:extLst>
          </p:cNvPr>
          <p:cNvSpPr txBox="1"/>
          <p:nvPr/>
        </p:nvSpPr>
        <p:spPr>
          <a:xfrm>
            <a:off x="359206" y="3525342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種植推薦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03A03BA-8341-4274-8146-508AF9811074}"/>
              </a:ext>
            </a:extLst>
          </p:cNvPr>
          <p:cNvSpPr txBox="1"/>
          <p:nvPr/>
        </p:nvSpPr>
        <p:spPr>
          <a:xfrm>
            <a:off x="4758694" y="3494684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價格趨勢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FF5F9FF-0E2B-4825-A982-2B338E5043BA}"/>
              </a:ext>
            </a:extLst>
          </p:cNvPr>
          <p:cNvSpPr txBox="1"/>
          <p:nvPr/>
        </p:nvSpPr>
        <p:spPr>
          <a:xfrm>
            <a:off x="10059962" y="5604510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產期調節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BFB001F-03DD-42CC-B567-C8FE4E9C1A3B}"/>
              </a:ext>
            </a:extLst>
          </p:cNvPr>
          <p:cNvSpPr txBox="1"/>
          <p:nvPr/>
        </p:nvSpPr>
        <p:spPr>
          <a:xfrm>
            <a:off x="8147032" y="3674312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市場選擇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4E7BB49-E4FB-49BE-8AA0-871E2409180C}"/>
              </a:ext>
            </a:extLst>
          </p:cNvPr>
          <p:cNvSpPr txBox="1"/>
          <p:nvPr/>
        </p:nvSpPr>
        <p:spPr>
          <a:xfrm>
            <a:off x="2370421" y="5054883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種植登記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663329-8687-4909-8140-19BE8521BE89}"/>
              </a:ext>
            </a:extLst>
          </p:cNvPr>
          <p:cNvSpPr txBox="1"/>
          <p:nvPr/>
        </p:nvSpPr>
        <p:spPr>
          <a:xfrm>
            <a:off x="7715726" y="4815892"/>
            <a:ext cx="1841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AI</a:t>
            </a:r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分析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275344-82A9-4BDB-A511-D63C6F572956}"/>
              </a:ext>
            </a:extLst>
          </p:cNvPr>
          <p:cNvSpPr txBox="1"/>
          <p:nvPr/>
        </p:nvSpPr>
        <p:spPr>
          <a:xfrm>
            <a:off x="5514175" y="5408826"/>
            <a:ext cx="226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產銷策略建議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5BBDD7B-EBDA-49E3-9F7A-24D0F9E0F65D}"/>
              </a:ext>
            </a:extLst>
          </p:cNvPr>
          <p:cNvSpPr txBox="1"/>
          <p:nvPr/>
        </p:nvSpPr>
        <p:spPr>
          <a:xfrm>
            <a:off x="4822428" y="4301971"/>
            <a:ext cx="226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生產資訊</a:t>
            </a:r>
            <a:endParaRPr lang="en-US" altLang="zh-TW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88F46CD7-4563-4426-8FD4-6057F8A82BB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8"/>
          <a:stretch/>
        </p:blipFill>
        <p:spPr>
          <a:xfrm rot="802000">
            <a:off x="3578787" y="4229565"/>
            <a:ext cx="1459080" cy="108193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777BCE7-93B2-4B22-AEC2-EA2CF91A82E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8"/>
          <a:stretch/>
        </p:blipFill>
        <p:spPr>
          <a:xfrm rot="4449046">
            <a:off x="7062183" y="4114947"/>
            <a:ext cx="1459080" cy="108193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819D590D-30F9-4378-B802-9FEFDF0F150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8"/>
          <a:stretch/>
        </p:blipFill>
        <p:spPr>
          <a:xfrm rot="11055219">
            <a:off x="7157276" y="5630928"/>
            <a:ext cx="1459080" cy="1081933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D98848DC-163C-47E2-8216-C49A2637D3A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8"/>
          <a:stretch/>
        </p:blipFill>
        <p:spPr>
          <a:xfrm rot="14870726">
            <a:off x="3832556" y="5682956"/>
            <a:ext cx="1459080" cy="10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55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42C389-98AF-4AFE-92A1-B906CCB6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r="6970"/>
          <a:stretch/>
        </p:blipFill>
        <p:spPr>
          <a:xfrm>
            <a:off x="1048328" y="1"/>
            <a:ext cx="5999019" cy="34250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03B02-09F7-4B0C-ACB6-CC4CDC12C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5555" r="8465"/>
          <a:stretch/>
        </p:blipFill>
        <p:spPr>
          <a:xfrm>
            <a:off x="1186874" y="3425053"/>
            <a:ext cx="5860473" cy="32156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DDA3232-A690-456F-8958-B03320BD1A8D}"/>
              </a:ext>
            </a:extLst>
          </p:cNvPr>
          <p:cNvSpPr txBox="1"/>
          <p:nvPr/>
        </p:nvSpPr>
        <p:spPr>
          <a:xfrm>
            <a:off x="7148946" y="440014"/>
            <a:ext cx="47887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現有價格分析模型目前以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STOCKER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進行修改分析。（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https://github.com/WillKoehrsen/Data-Analysis/tree/master/stocker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部分作物有預測價格低於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之不合理現象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優化預測模型，或許可導入交易量、農情面積等資訊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目標為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個月交易價量預測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1604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03807C-18A4-44D8-A1F0-BF5C41491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80" y="873190"/>
            <a:ext cx="1077182" cy="1077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F06D38-FB3A-4804-998C-3DB29D2D8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5" y="1041511"/>
            <a:ext cx="908861" cy="908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48361D-9516-4CFA-9BD8-DEBCBE57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99" y="5380871"/>
            <a:ext cx="1390379" cy="1390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AE201A-25F4-45BD-AC36-AC07C8900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58" y="2898858"/>
            <a:ext cx="1060282" cy="10602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1EA468-5714-4F35-A2E3-0845601D9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79" y="2857500"/>
            <a:ext cx="1142999" cy="11429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AB8935F-FC0B-4DAA-90E0-0A58E2863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92" y="2512178"/>
            <a:ext cx="1625591" cy="16255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221B3E-E485-4F10-A60A-98BEE42F00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r="9460" b="13616"/>
          <a:stretch/>
        </p:blipFill>
        <p:spPr>
          <a:xfrm>
            <a:off x="3422042" y="3004150"/>
            <a:ext cx="1054118" cy="116044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3860513-41AF-4376-855F-AB353F6F60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4"/>
          <a:stretch/>
        </p:blipFill>
        <p:spPr>
          <a:xfrm>
            <a:off x="6104621" y="4487355"/>
            <a:ext cx="2192292" cy="189864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32BE441-C54A-4F56-9655-A4FC4E6403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7"/>
          <a:stretch/>
        </p:blipFill>
        <p:spPr>
          <a:xfrm>
            <a:off x="9800663" y="4232156"/>
            <a:ext cx="2199523" cy="16358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CDA9875-00CF-4EEF-B424-2D822A695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11" y="4267971"/>
            <a:ext cx="1261629" cy="126162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99F5BAA-1706-43FD-BA19-AC46D2D216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0" y="4921968"/>
            <a:ext cx="1040999" cy="104099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0F4D601-DA1A-4422-9381-0E1A4EA1C8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95" y="4663634"/>
            <a:ext cx="1337036" cy="133703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F577EA2-2C98-49E4-A4C0-03E522B79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97" y="5211522"/>
            <a:ext cx="1261629" cy="1261629"/>
          </a:xfrm>
          <a:prstGeom prst="rect">
            <a:avLst/>
          </a:prstGeom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9A606F5-9C43-4918-AA46-23C1D26A7099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6087382" y="1494455"/>
            <a:ext cx="11414" cy="503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DA88DFE-047F-4556-B3A7-2E75219352D6}"/>
              </a:ext>
            </a:extLst>
          </p:cNvPr>
          <p:cNvCxnSpPr>
            <a:cxnSpLocks/>
          </p:cNvCxnSpPr>
          <p:nvPr/>
        </p:nvCxnSpPr>
        <p:spPr>
          <a:xfrm>
            <a:off x="302004" y="4164593"/>
            <a:ext cx="11526473" cy="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1D3C27-9591-4FFD-ADD9-9443E1DFD7C8}"/>
              </a:ext>
            </a:extLst>
          </p:cNvPr>
          <p:cNvSpPr txBox="1"/>
          <p:nvPr/>
        </p:nvSpPr>
        <p:spPr>
          <a:xfrm>
            <a:off x="2819382" y="1974467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草本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AC04E7B-A30E-4220-B3FC-33002B38531B}"/>
              </a:ext>
            </a:extLst>
          </p:cNvPr>
          <p:cNvSpPr txBox="1"/>
          <p:nvPr/>
        </p:nvSpPr>
        <p:spPr>
          <a:xfrm>
            <a:off x="104910" y="0"/>
            <a:ext cx="4067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一次性採收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CF3F2DB-8DE9-4F28-BCA9-AFF3FC019A94}"/>
              </a:ext>
            </a:extLst>
          </p:cNvPr>
          <p:cNvSpPr txBox="1"/>
          <p:nvPr/>
        </p:nvSpPr>
        <p:spPr>
          <a:xfrm>
            <a:off x="10270892" y="3123241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木本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3F95B47-8227-4D29-8824-78F93171798A}"/>
              </a:ext>
            </a:extLst>
          </p:cNvPr>
          <p:cNvSpPr txBox="1"/>
          <p:nvPr/>
        </p:nvSpPr>
        <p:spPr>
          <a:xfrm>
            <a:off x="87621" y="5842337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草本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B36DD65-06B2-48E3-BE24-8FF1CC32119E}"/>
              </a:ext>
            </a:extLst>
          </p:cNvPr>
          <p:cNvSpPr txBox="1"/>
          <p:nvPr/>
        </p:nvSpPr>
        <p:spPr>
          <a:xfrm>
            <a:off x="10441034" y="5844879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草本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1E1BFAC-D55F-4CA0-A7E3-CC37E99ADCEB}"/>
              </a:ext>
            </a:extLst>
          </p:cNvPr>
          <p:cNvSpPr txBox="1"/>
          <p:nvPr/>
        </p:nvSpPr>
        <p:spPr>
          <a:xfrm>
            <a:off x="8019567" y="86750"/>
            <a:ext cx="4067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持續性採收</a:t>
            </a: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DA32EDEC-C034-4D58-B165-EDD636ECB62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7541" r="25608" b="22138"/>
          <a:stretch/>
        </p:blipFill>
        <p:spPr>
          <a:xfrm>
            <a:off x="2631567" y="4921968"/>
            <a:ext cx="1235839" cy="1761312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252A55D3-E5B3-4186-AF31-A6F40A4135E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3778399" y="4284694"/>
            <a:ext cx="1054119" cy="109545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D18F6020-5BC9-4374-82BB-9C58619B0097}"/>
              </a:ext>
            </a:extLst>
          </p:cNvPr>
          <p:cNvSpPr/>
          <p:nvPr/>
        </p:nvSpPr>
        <p:spPr>
          <a:xfrm>
            <a:off x="4313692" y="725014"/>
            <a:ext cx="3570208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微软雅黑" panose="020B0503020204020204" pitchFamily="34" charset="-122"/>
              </a:rPr>
              <a:t>作物屬性彙整</a:t>
            </a:r>
            <a:endParaRPr lang="zh-CN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A49399AA-EE0B-4FE6-BA93-2AB2F9BFF64F}"/>
              </a:ext>
            </a:extLst>
          </p:cNvPr>
          <p:cNvCxnSpPr>
            <a:cxnSpLocks/>
          </p:cNvCxnSpPr>
          <p:nvPr/>
        </p:nvCxnSpPr>
        <p:spPr>
          <a:xfrm>
            <a:off x="1008681" y="3087612"/>
            <a:ext cx="3531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4A75CCD-4A65-4E4A-8610-06F14AAE3168}"/>
              </a:ext>
            </a:extLst>
          </p:cNvPr>
          <p:cNvSpPr txBox="1"/>
          <p:nvPr/>
        </p:nvSpPr>
        <p:spPr>
          <a:xfrm>
            <a:off x="797077" y="3075259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木本</a:t>
            </a:r>
          </a:p>
        </p:txBody>
      </p:sp>
      <p:pic>
        <p:nvPicPr>
          <p:cNvPr id="1026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7F6F4540-C64E-486E-8F88-B75728F17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6253865" y="2512178"/>
            <a:ext cx="1232785" cy="16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572C339-5D96-4D65-9899-639135A9AF6A}"/>
              </a:ext>
            </a:extLst>
          </p:cNvPr>
          <p:cNvCxnSpPr>
            <a:cxnSpLocks/>
          </p:cNvCxnSpPr>
          <p:nvPr/>
        </p:nvCxnSpPr>
        <p:spPr>
          <a:xfrm>
            <a:off x="8313147" y="2630412"/>
            <a:ext cx="3531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31E8C06-EB37-47FA-8E3C-7A403D33F941}"/>
              </a:ext>
            </a:extLst>
          </p:cNvPr>
          <p:cNvSpPr txBox="1"/>
          <p:nvPr/>
        </p:nvSpPr>
        <p:spPr>
          <a:xfrm>
            <a:off x="6376405" y="1564819"/>
            <a:ext cx="184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草本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C2270F2-C5A8-4177-B2F0-2183478A3457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4373" y="5652914"/>
            <a:ext cx="1337036" cy="1218714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33BC2502-2802-4C4C-BBA6-4CFAF3A902C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7183" y="1166751"/>
            <a:ext cx="1066909" cy="146293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2F42E40-9815-4313-99F4-FA7B3FD726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3" y="2191528"/>
            <a:ext cx="669258" cy="6692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AD594C1-CAEC-4B90-86DA-C44BA9D35B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0" y="2140550"/>
            <a:ext cx="682331" cy="68233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FF244B0-2FD8-4E74-B5F3-9764F9E950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0" y="2175208"/>
            <a:ext cx="667247" cy="6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8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7">
            <a:extLst>
              <a:ext uri="{FF2B5EF4-FFF2-40B4-BE49-F238E27FC236}">
                <a16:creationId xmlns:a16="http://schemas.microsoft.com/office/drawing/2014/main" id="{2AC04E7B-A30E-4220-B3FC-33002B38531B}"/>
              </a:ext>
            </a:extLst>
          </p:cNvPr>
          <p:cNvSpPr txBox="1"/>
          <p:nvPr/>
        </p:nvSpPr>
        <p:spPr>
          <a:xfrm>
            <a:off x="4938410" y="1910726"/>
            <a:ext cx="126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一次性採收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1E1BFAC-D55F-4CA0-A7E3-CC37E99ADCEB}"/>
              </a:ext>
            </a:extLst>
          </p:cNvPr>
          <p:cNvSpPr txBox="1"/>
          <p:nvPr/>
        </p:nvSpPr>
        <p:spPr>
          <a:xfrm>
            <a:off x="6956430" y="1904036"/>
            <a:ext cx="124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持續性採收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1D3C27-9591-4FFD-ADD9-9443E1DFD7C8}"/>
              </a:ext>
            </a:extLst>
          </p:cNvPr>
          <p:cNvSpPr txBox="1"/>
          <p:nvPr/>
        </p:nvSpPr>
        <p:spPr>
          <a:xfrm>
            <a:off x="6832215" y="840966"/>
            <a:ext cx="707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草本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497BE72-8528-4E1C-88FC-FAC4BE24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43" y="301272"/>
            <a:ext cx="1256820" cy="12568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03807C-18A4-44D8-A1F0-BF5C4149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0" y="3860146"/>
            <a:ext cx="667247" cy="6672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F06D38-FB3A-4804-998C-3DB29D2D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5" y="3181094"/>
            <a:ext cx="556678" cy="5566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48361D-9516-4CFA-9BD8-DEBCBE572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2" y="3093930"/>
            <a:ext cx="686964" cy="6869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3860513-41AF-4376-855F-AB353F6F6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4"/>
          <a:stretch/>
        </p:blipFill>
        <p:spPr>
          <a:xfrm>
            <a:off x="7669995" y="2957184"/>
            <a:ext cx="903774" cy="78271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32BE441-C54A-4F56-9655-A4FC4E6403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7"/>
          <a:stretch/>
        </p:blipFill>
        <p:spPr>
          <a:xfrm>
            <a:off x="7764413" y="4432687"/>
            <a:ext cx="1099762" cy="81792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CDA9875-00CF-4EEF-B424-2D822A695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00" y="5311785"/>
            <a:ext cx="667248" cy="6672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99F5BAA-1706-43FD-BA19-AC46D2D21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92" y="3203478"/>
            <a:ext cx="556678" cy="55667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0F4D601-DA1A-4422-9381-0E1A4EA1C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27" y="5454770"/>
            <a:ext cx="667248" cy="6672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F577EA2-2C98-49E4-A4C0-03E522B79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72" y="6072970"/>
            <a:ext cx="667248" cy="667248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DA32EDEC-C034-4D58-B165-EDD636ECB6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7541" r="25608" b="22138"/>
          <a:stretch/>
        </p:blipFill>
        <p:spPr>
          <a:xfrm>
            <a:off x="5865694" y="4527392"/>
            <a:ext cx="550375" cy="78439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252A55D3-E5B3-4186-AF31-A6F40A4135E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5761139" y="3745770"/>
            <a:ext cx="753184" cy="782718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C2270F2-C5A8-4177-B2F0-2183478A345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8591" y="3850504"/>
            <a:ext cx="753184" cy="68653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33BC2502-2802-4C4C-BBA6-4CFAF3A902C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6141" y="3840883"/>
            <a:ext cx="550375" cy="754669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AA756488-4D2F-4EBB-A172-E1BF6B8FDE94}"/>
              </a:ext>
            </a:extLst>
          </p:cNvPr>
          <p:cNvGrpSpPr/>
          <p:nvPr/>
        </p:nvGrpSpPr>
        <p:grpSpPr>
          <a:xfrm>
            <a:off x="7020972" y="1393740"/>
            <a:ext cx="991312" cy="556678"/>
            <a:chOff x="2265430" y="2320277"/>
            <a:chExt cx="991312" cy="556678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73D637C-9895-4177-945F-FAFFA4B0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430" y="2320277"/>
              <a:ext cx="556678" cy="556678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B0FF57E3-F542-4077-BC7D-1A712F43A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903" y="2320277"/>
              <a:ext cx="556678" cy="556678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50CB0FF-D100-43D6-B31A-439B6099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64" y="2320277"/>
              <a:ext cx="556678" cy="556678"/>
            </a:xfrm>
            <a:prstGeom prst="rect">
              <a:avLst/>
            </a:prstGeom>
          </p:spPr>
        </p:pic>
      </p:grpSp>
      <p:pic>
        <p:nvPicPr>
          <p:cNvPr id="55" name="圖片 54">
            <a:extLst>
              <a:ext uri="{FF2B5EF4-FFF2-40B4-BE49-F238E27FC236}">
                <a16:creationId xmlns:a16="http://schemas.microsoft.com/office/drawing/2014/main" id="{497C8905-7A74-436E-B25D-70CBEAF9C4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50" y="1397777"/>
            <a:ext cx="556678" cy="55667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61688BD-F91D-4720-897C-E949BDCB32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41" y="4581813"/>
            <a:ext cx="669258" cy="6692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16FD16BC-C9FC-4A0E-B63D-8CFA05CB4B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53" y="5345379"/>
            <a:ext cx="682331" cy="68233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7B96113-3FAE-44EF-B672-17C69A4723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27" y="6122018"/>
            <a:ext cx="667247" cy="66724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15BEAA8-5329-49C3-B339-ED17D1727C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81" y="2300162"/>
            <a:ext cx="626558" cy="626558"/>
          </a:xfrm>
          <a:prstGeom prst="rect">
            <a:avLst/>
          </a:prstGeom>
        </p:spPr>
      </p:pic>
      <p:pic>
        <p:nvPicPr>
          <p:cNvPr id="1025" name="圖片 1024">
            <a:extLst>
              <a:ext uri="{FF2B5EF4-FFF2-40B4-BE49-F238E27FC236}">
                <a16:creationId xmlns:a16="http://schemas.microsoft.com/office/drawing/2014/main" id="{E22C873F-F734-4915-B465-5F13599453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10" y="2299122"/>
            <a:ext cx="628638" cy="62863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59AA032-64BC-4D5B-B524-99428CE0BC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95" y="2299122"/>
            <a:ext cx="628638" cy="628638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D863D089-28F8-4194-8F9D-5C96591E83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48" y="2299122"/>
            <a:ext cx="548868" cy="6265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AE201A-25F4-45BD-AC36-AC07C8900A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500" y="3825286"/>
            <a:ext cx="689622" cy="6896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1EA468-5714-4F35-A2E3-0845601D96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22" y="4594608"/>
            <a:ext cx="761777" cy="76177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AB8935F-FC0B-4DAA-90E0-0A58E28630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78" y="3780894"/>
            <a:ext cx="782718" cy="782718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C4A75CCD-4A65-4E4A-8610-06F14AAE3168}"/>
              </a:ext>
            </a:extLst>
          </p:cNvPr>
          <p:cNvSpPr txBox="1"/>
          <p:nvPr/>
        </p:nvSpPr>
        <p:spPr>
          <a:xfrm>
            <a:off x="10110263" y="845327"/>
            <a:ext cx="75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木本</a:t>
            </a:r>
          </a:p>
        </p:txBody>
      </p:sp>
      <p:pic>
        <p:nvPicPr>
          <p:cNvPr id="1026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7F6F4540-C64E-486E-8F88-B75728F17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10579835" y="2831909"/>
            <a:ext cx="770838" cy="10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FB8CC9-84F5-4A75-A7BD-C88BBFFFF5C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341" y="128769"/>
            <a:ext cx="1126494" cy="1126494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8922DA7C-9AF8-46C2-BCE3-BC2981A44E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20" y="2267618"/>
            <a:ext cx="628638" cy="628638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496F46BA-1B68-4A9E-8ED3-151B12AA51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47" y="2275231"/>
            <a:ext cx="628638" cy="628638"/>
          </a:xfrm>
          <a:prstGeom prst="rect">
            <a:avLst/>
          </a:prstGeom>
        </p:spPr>
      </p:pic>
      <p:cxnSp>
        <p:nvCxnSpPr>
          <p:cNvPr id="1033" name="直線接點 1032">
            <a:extLst>
              <a:ext uri="{FF2B5EF4-FFF2-40B4-BE49-F238E27FC236}">
                <a16:creationId xmlns:a16="http://schemas.microsoft.com/office/drawing/2014/main" id="{E88556E1-6FE4-4F1B-BD22-0079BEAA3858}"/>
              </a:ext>
            </a:extLst>
          </p:cNvPr>
          <p:cNvCxnSpPr>
            <a:cxnSpLocks/>
          </p:cNvCxnSpPr>
          <p:nvPr/>
        </p:nvCxnSpPr>
        <p:spPr>
          <a:xfrm>
            <a:off x="4899535" y="2259745"/>
            <a:ext cx="6887304" cy="28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F5E4940F-EA44-4AF6-9A29-9D8E82F1DEBB}"/>
              </a:ext>
            </a:extLst>
          </p:cNvPr>
          <p:cNvCxnSpPr>
            <a:cxnSpLocks/>
          </p:cNvCxnSpPr>
          <p:nvPr/>
        </p:nvCxnSpPr>
        <p:spPr>
          <a:xfrm flipV="1">
            <a:off x="4938410" y="1245545"/>
            <a:ext cx="6848429" cy="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6F060C30-32C8-4BF2-BAFC-237BEB32CBA9}"/>
              </a:ext>
            </a:extLst>
          </p:cNvPr>
          <p:cNvCxnSpPr>
            <a:cxnSpLocks/>
          </p:cNvCxnSpPr>
          <p:nvPr/>
        </p:nvCxnSpPr>
        <p:spPr>
          <a:xfrm>
            <a:off x="4938410" y="3030858"/>
            <a:ext cx="6848429" cy="6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直線接點 1034">
            <a:extLst>
              <a:ext uri="{FF2B5EF4-FFF2-40B4-BE49-F238E27FC236}">
                <a16:creationId xmlns:a16="http://schemas.microsoft.com/office/drawing/2014/main" id="{0D33A98A-92CB-4467-AD06-B461D6C67FCC}"/>
              </a:ext>
            </a:extLst>
          </p:cNvPr>
          <p:cNvCxnSpPr/>
          <p:nvPr/>
        </p:nvCxnSpPr>
        <p:spPr>
          <a:xfrm>
            <a:off x="8908558" y="468351"/>
            <a:ext cx="0" cy="584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線接點 1036">
            <a:extLst>
              <a:ext uri="{FF2B5EF4-FFF2-40B4-BE49-F238E27FC236}">
                <a16:creationId xmlns:a16="http://schemas.microsoft.com/office/drawing/2014/main" id="{E7EBDA1C-B18A-4BDA-9CC4-34FFDC2F366B}"/>
              </a:ext>
            </a:extLst>
          </p:cNvPr>
          <p:cNvCxnSpPr/>
          <p:nvPr/>
        </p:nvCxnSpPr>
        <p:spPr>
          <a:xfrm>
            <a:off x="6668429" y="2289609"/>
            <a:ext cx="0" cy="3999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B4FB27F3-E91A-4007-9E9B-3DABE7151A05}"/>
              </a:ext>
            </a:extLst>
          </p:cNvPr>
          <p:cNvCxnSpPr/>
          <p:nvPr/>
        </p:nvCxnSpPr>
        <p:spPr>
          <a:xfrm>
            <a:off x="10419161" y="2291681"/>
            <a:ext cx="0" cy="3999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15CA6F5A-5075-4E49-899D-F60734A83DD2}"/>
              </a:ext>
            </a:extLst>
          </p:cNvPr>
          <p:cNvSpPr/>
          <p:nvPr/>
        </p:nvSpPr>
        <p:spPr>
          <a:xfrm>
            <a:off x="343881" y="1237873"/>
            <a:ext cx="4294324" cy="34386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依分類、採收特性及蔬菜水果分類分群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推薦屬性相近之作物交易價量預測分析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木本果樹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一次性採收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市場選擇參考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持續性採收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產期調節參考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草本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相近屬性作物種植選擇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EB00630-4202-48B9-A0B7-EE24B337B6A1}"/>
              </a:ext>
            </a:extLst>
          </p:cNvPr>
          <p:cNvSpPr txBox="1"/>
          <p:nvPr/>
        </p:nvSpPr>
        <p:spPr>
          <a:xfrm>
            <a:off x="9102894" y="1898457"/>
            <a:ext cx="126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一次性採收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BB13AEA6-D114-4536-A160-7EBB54B32E20}"/>
              </a:ext>
            </a:extLst>
          </p:cNvPr>
          <p:cNvSpPr txBox="1"/>
          <p:nvPr/>
        </p:nvSpPr>
        <p:spPr>
          <a:xfrm>
            <a:off x="10422223" y="1898355"/>
            <a:ext cx="1242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持續性採收</a:t>
            </a: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2CF8519A-03F9-48CA-8D41-A287529711B2}"/>
              </a:ext>
            </a:extLst>
          </p:cNvPr>
          <p:cNvGrpSpPr/>
          <p:nvPr/>
        </p:nvGrpSpPr>
        <p:grpSpPr>
          <a:xfrm>
            <a:off x="10486765" y="1388059"/>
            <a:ext cx="991312" cy="556678"/>
            <a:chOff x="2265430" y="2320277"/>
            <a:chExt cx="991312" cy="556678"/>
          </a:xfrm>
        </p:grpSpPr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95E00513-E9CD-4584-8F1A-7C173707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430" y="2320277"/>
              <a:ext cx="556678" cy="556678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6311CD51-B7E2-4714-AEFC-75464FFF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903" y="2320277"/>
              <a:ext cx="556678" cy="556678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93E67A16-A3FB-4F8B-A072-2A1E514B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64" y="2320277"/>
              <a:ext cx="556678" cy="556678"/>
            </a:xfrm>
            <a:prstGeom prst="rect">
              <a:avLst/>
            </a:prstGeom>
          </p:spPr>
        </p:pic>
      </p:grpSp>
      <p:pic>
        <p:nvPicPr>
          <p:cNvPr id="103" name="圖片 102">
            <a:extLst>
              <a:ext uri="{FF2B5EF4-FFF2-40B4-BE49-F238E27FC236}">
                <a16:creationId xmlns:a16="http://schemas.microsoft.com/office/drawing/2014/main" id="{CF170EB1-4191-4297-8EF7-70E9CE1F4D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034" y="1385508"/>
            <a:ext cx="556678" cy="556678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549209C6-DB2C-43C8-857B-75457FFEFA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81" y="3140791"/>
            <a:ext cx="595208" cy="5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9E16CFE-B59D-4C36-B656-D73BB15F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22663"/>
              </p:ext>
            </p:extLst>
          </p:nvPr>
        </p:nvGraphicFramePr>
        <p:xfrm>
          <a:off x="989162" y="2690384"/>
          <a:ext cx="10213675" cy="40386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86054">
                  <a:extLst>
                    <a:ext uri="{9D8B030D-6E8A-4147-A177-3AD203B41FA5}">
                      <a16:colId xmlns:a16="http://schemas.microsoft.com/office/drawing/2014/main" val="992341237"/>
                    </a:ext>
                  </a:extLst>
                </a:gridCol>
                <a:gridCol w="1417529">
                  <a:extLst>
                    <a:ext uri="{9D8B030D-6E8A-4147-A177-3AD203B41FA5}">
                      <a16:colId xmlns:a16="http://schemas.microsoft.com/office/drawing/2014/main" val="2837127098"/>
                    </a:ext>
                  </a:extLst>
                </a:gridCol>
                <a:gridCol w="648392">
                  <a:extLst>
                    <a:ext uri="{9D8B030D-6E8A-4147-A177-3AD203B41FA5}">
                      <a16:colId xmlns:a16="http://schemas.microsoft.com/office/drawing/2014/main" val="2588804818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013580975"/>
                    </a:ext>
                  </a:extLst>
                </a:gridCol>
                <a:gridCol w="2398779">
                  <a:extLst>
                    <a:ext uri="{9D8B030D-6E8A-4147-A177-3AD203B41FA5}">
                      <a16:colId xmlns:a16="http://schemas.microsoft.com/office/drawing/2014/main" val="3411083092"/>
                    </a:ext>
                  </a:extLst>
                </a:gridCol>
                <a:gridCol w="1492370">
                  <a:extLst>
                    <a:ext uri="{9D8B030D-6E8A-4147-A177-3AD203B41FA5}">
                      <a16:colId xmlns:a16="http://schemas.microsoft.com/office/drawing/2014/main" val="335224318"/>
                    </a:ext>
                  </a:extLst>
                </a:gridCol>
                <a:gridCol w="2406769">
                  <a:extLst>
                    <a:ext uri="{9D8B030D-6E8A-4147-A177-3AD203B41FA5}">
                      <a16:colId xmlns:a16="http://schemas.microsoft.com/office/drawing/2014/main" val="2332336224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分類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屬性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代表蔬果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生育期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預測期間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6994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起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迄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5079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草本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一次性採收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水果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鳳梨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74882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草本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一次性採收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蔬菜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青花菜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營養生長期</a:t>
                      </a:r>
                      <a:r>
                        <a:rPr lang="en-US" altLang="zh-TW" sz="2000" u="none" strike="noStrike" dirty="0">
                          <a:effectLst/>
                        </a:rPr>
                        <a:t>+</a:t>
                      </a:r>
                      <a:r>
                        <a:rPr lang="zh-TW" altLang="en-US" sz="2000" u="none" strike="noStrike" dirty="0">
                          <a:effectLst/>
                        </a:rPr>
                        <a:t>採收期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營養生長期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營養生長期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470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草本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持續性採收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水果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木瓜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844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草本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持續性採收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蔬菜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苦瓜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1748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木本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一次性採收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水果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金煌芒果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25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木本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持續性採收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水果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番石榴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盛花期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>
                          <a:effectLst/>
                        </a:rPr>
                        <a:t>+</a:t>
                      </a:r>
                      <a:r>
                        <a:rPr lang="zh-TW" altLang="en-US" sz="2000" u="none" strike="noStrike">
                          <a:effectLst/>
                        </a:rPr>
                        <a:t>採收期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果實發育期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盛花期</a:t>
                      </a:r>
                      <a:r>
                        <a:rPr lang="en-US" altLang="zh-TW" sz="2000" u="none" strike="noStrike" dirty="0">
                          <a:effectLst/>
                        </a:rPr>
                        <a:t>+</a:t>
                      </a:r>
                      <a:r>
                        <a:rPr lang="zh-TW" altLang="en-US" sz="2000" u="none" strike="noStrike" dirty="0">
                          <a:effectLst/>
                        </a:rPr>
                        <a:t>果實發育期</a:t>
                      </a:r>
                      <a:r>
                        <a:rPr lang="en-US" altLang="zh-TW" sz="2000" u="none" strike="noStrike" dirty="0">
                          <a:effectLst/>
                        </a:rPr>
                        <a:t>+</a:t>
                      </a:r>
                      <a:r>
                        <a:rPr lang="zh-TW" altLang="en-US" sz="2000" u="none" strike="noStrike" dirty="0">
                          <a:effectLst/>
                        </a:rPr>
                        <a:t>採收期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6212034"/>
                  </a:ext>
                </a:extLst>
              </a:tr>
            </a:tbl>
          </a:graphicData>
        </a:graphic>
      </p:graphicFrame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C449201-7211-4DBC-B7B7-44EEEDFFAFF4}"/>
              </a:ext>
            </a:extLst>
          </p:cNvPr>
          <p:cNvCxnSpPr/>
          <p:nvPr/>
        </p:nvCxnSpPr>
        <p:spPr>
          <a:xfrm>
            <a:off x="845389" y="2570672"/>
            <a:ext cx="1067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FA009580-E875-4649-AF2A-1005045FA710}"/>
              </a:ext>
            </a:extLst>
          </p:cNvPr>
          <p:cNvGrpSpPr/>
          <p:nvPr/>
        </p:nvGrpSpPr>
        <p:grpSpPr>
          <a:xfrm>
            <a:off x="1357524" y="327803"/>
            <a:ext cx="9476949" cy="1323441"/>
            <a:chOff x="989162" y="319177"/>
            <a:chExt cx="9476949" cy="132344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FF42496-4642-4AAF-B0D2-5006E593F2FA}"/>
                </a:ext>
              </a:extLst>
            </p:cNvPr>
            <p:cNvSpPr txBox="1"/>
            <p:nvPr/>
          </p:nvSpPr>
          <p:spPr>
            <a:xfrm>
              <a:off x="989162" y="319179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屬性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AD6D477-C1AB-483C-9458-803675987B7F}"/>
                </a:ext>
              </a:extLst>
            </p:cNvPr>
            <p:cNvSpPr txBox="1"/>
            <p:nvPr/>
          </p:nvSpPr>
          <p:spPr>
            <a:xfrm>
              <a:off x="4609381" y="319177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品項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4090CFC-8AEB-46B1-BA28-A25AAE75F0F5}"/>
                </a:ext>
              </a:extLst>
            </p:cNvPr>
            <p:cNvSpPr txBox="1"/>
            <p:nvPr/>
          </p:nvSpPr>
          <p:spPr>
            <a:xfrm>
              <a:off x="8229601" y="319178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4AC883-092B-4823-BACE-56F41EEE9064}"/>
              </a:ext>
            </a:extLst>
          </p:cNvPr>
          <p:cNvSpPr txBox="1"/>
          <p:nvPr/>
        </p:nvSpPr>
        <p:spPr>
          <a:xfrm>
            <a:off x="1575532" y="19335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依屬性建立規則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EC9B76-1192-42BC-9083-03C03D79B5EB}"/>
              </a:ext>
            </a:extLst>
          </p:cNvPr>
          <p:cNvSpPr txBox="1"/>
          <p:nvPr/>
        </p:nvSpPr>
        <p:spPr>
          <a:xfrm>
            <a:off x="4734086" y="193350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依品項建立價量預測模型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8F12CE-F788-496B-A84E-FBA27A0A5218}"/>
              </a:ext>
            </a:extLst>
          </p:cNvPr>
          <p:cNvSpPr txBox="1"/>
          <p:nvPr/>
        </p:nvSpPr>
        <p:spPr>
          <a:xfrm>
            <a:off x="8238890" y="193350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依屬性及價量預測決策輔助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8591421-AD6E-454C-A16D-1D3CBFAB90BA}"/>
              </a:ext>
            </a:extLst>
          </p:cNvPr>
          <p:cNvCxnSpPr/>
          <p:nvPr/>
        </p:nvCxnSpPr>
        <p:spPr>
          <a:xfrm>
            <a:off x="4166558" y="250166"/>
            <a:ext cx="0" cy="21307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40FE9E2-3A6A-4941-B672-37AF41736D10}"/>
              </a:ext>
            </a:extLst>
          </p:cNvPr>
          <p:cNvCxnSpPr/>
          <p:nvPr/>
        </p:nvCxnSpPr>
        <p:spPr>
          <a:xfrm>
            <a:off x="7950680" y="241540"/>
            <a:ext cx="0" cy="21307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E3B480-6A87-4020-AC3C-E64D7DF9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2" y="0"/>
            <a:ext cx="6756388" cy="33781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B60D2C-439A-41D7-B8BA-1787CAFF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4" y="3428999"/>
            <a:ext cx="6756387" cy="33781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C70598-864C-4F46-BE64-45D940368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7"/>
          <a:stretch/>
        </p:blipFill>
        <p:spPr>
          <a:xfrm>
            <a:off x="4822724" y="323334"/>
            <a:ext cx="858779" cy="7468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B1134B2-FD5D-4FF1-8CB1-AB46E0E486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>
            <a:off x="4738421" y="3782874"/>
            <a:ext cx="1027386" cy="863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805FDE9-F60A-4954-AD9E-070AF8676B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7" b="30398"/>
          <a:stretch/>
        </p:blipFill>
        <p:spPr>
          <a:xfrm>
            <a:off x="4365780" y="4644301"/>
            <a:ext cx="1772663" cy="9475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E8CF28C-80FF-45C8-8CD2-3AD31B6D57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98"/>
          <a:stretch/>
        </p:blipFill>
        <p:spPr>
          <a:xfrm>
            <a:off x="4173672" y="957891"/>
            <a:ext cx="2156881" cy="147749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72946E4-470B-437A-A400-5EF8EB1236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2" y="4511634"/>
            <a:ext cx="1902264" cy="190226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9790B0-0A2B-443E-B6C7-8DFB1013B187}"/>
              </a:ext>
            </a:extLst>
          </p:cNvPr>
          <p:cNvSpPr txBox="1"/>
          <p:nvPr/>
        </p:nvSpPr>
        <p:spPr>
          <a:xfrm rot="20272778">
            <a:off x="2908746" y="3614509"/>
            <a:ext cx="1109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37EF3E8-2276-417E-97E8-D55229D63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431" y="3428999"/>
            <a:ext cx="1261629" cy="126162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38466FE-34B7-475C-B5B3-A987BEA8FB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11025941" y="-137563"/>
            <a:ext cx="1054119" cy="109545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34B7C5-2258-40B6-BD88-CA2AB4AA6C81}"/>
              </a:ext>
            </a:extLst>
          </p:cNvPr>
          <p:cNvSpPr txBox="1"/>
          <p:nvPr/>
        </p:nvSpPr>
        <p:spPr>
          <a:xfrm>
            <a:off x="151108" y="1918252"/>
            <a:ext cx="3980577" cy="163121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短期作</a:t>
            </a:r>
            <a:endParaRPr lang="en-US" altLang="zh-TW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zh-TW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zh-TW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同屬性價量預測</a:t>
            </a:r>
            <a:endParaRPr lang="en-US" altLang="zh-TW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zh-TW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zh-TW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適當作物推薦</a:t>
            </a:r>
          </a:p>
        </p:txBody>
      </p:sp>
    </p:spTree>
    <p:extLst>
      <p:ext uri="{BB962C8B-B14F-4D97-AF65-F5344CB8AC3E}">
        <p14:creationId xmlns:p14="http://schemas.microsoft.com/office/powerpoint/2010/main" val="3144274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2FB2F1-98C6-4202-9709-A3438D7FE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71" y="0"/>
            <a:ext cx="6929129" cy="3464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60FA43-4291-400F-B637-F57F3DD5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71" y="3429000"/>
            <a:ext cx="6929129" cy="34645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B28F42-DA38-43B7-94D2-C5FF7A72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1" r="9460" b="13616"/>
          <a:stretch/>
        </p:blipFill>
        <p:spPr>
          <a:xfrm>
            <a:off x="151108" y="611255"/>
            <a:ext cx="1054118" cy="11604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FB61EA1-6BE1-4A3F-9167-46251BE96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42" y="4511634"/>
            <a:ext cx="1902264" cy="190226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C0B07-7279-49FD-9701-113737529D12}"/>
              </a:ext>
            </a:extLst>
          </p:cNvPr>
          <p:cNvSpPr txBox="1"/>
          <p:nvPr/>
        </p:nvSpPr>
        <p:spPr>
          <a:xfrm rot="20272778">
            <a:off x="2908746" y="3614509"/>
            <a:ext cx="1109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A73B76B-B42F-490E-BD50-22A98C874365}"/>
              </a:ext>
            </a:extLst>
          </p:cNvPr>
          <p:cNvSpPr txBox="1"/>
          <p:nvPr/>
        </p:nvSpPr>
        <p:spPr>
          <a:xfrm>
            <a:off x="151108" y="1918252"/>
            <a:ext cx="5386092" cy="163121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一次性採收果樹</a:t>
            </a:r>
            <a:endParaRPr lang="en-US" altLang="zh-TW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zh-TW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zh-TW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各市場及全台價格預測</a:t>
            </a:r>
            <a:endParaRPr lang="en-US" altLang="zh-TW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US" altLang="zh-TW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zh-TW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各市場交易分析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1B54EE0-9D77-4515-A98A-270589A4A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69" y="374492"/>
            <a:ext cx="1468643" cy="14686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C389E31-24DD-4FE9-829E-C35A489FC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95" y="437196"/>
            <a:ext cx="1407779" cy="14077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9DAB73-5F47-4307-ABE9-AF7EBBEB2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03" y="303054"/>
            <a:ext cx="1468644" cy="146864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0D1549-FB1C-4BFA-ABCC-B77F18D2B5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7"/>
          <a:stretch/>
        </p:blipFill>
        <p:spPr>
          <a:xfrm>
            <a:off x="9689579" y="5240774"/>
            <a:ext cx="858779" cy="74682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DB850EF-96AB-468A-8F61-8C7A8ADBDB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>
            <a:off x="6224212" y="5240774"/>
            <a:ext cx="1027386" cy="8636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7A035F0-DEDD-4F8C-BC7A-73B802A0BB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>
            <a:off x="7700049" y="5240774"/>
            <a:ext cx="1027386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A2286750-CF16-4F4D-9B9E-93EF9CF09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01" y="1070005"/>
            <a:ext cx="1068477" cy="1068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F2EEA45-3D7B-4A13-8C1F-FDF2AC8752CD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產銷資訊平台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D90905-42E1-48ED-8A91-9073F5A7312C}"/>
              </a:ext>
            </a:extLst>
          </p:cNvPr>
          <p:cNvSpPr/>
          <p:nvPr/>
        </p:nvSpPr>
        <p:spPr>
          <a:xfrm>
            <a:off x="1456255" y="2924335"/>
            <a:ext cx="919738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自動爬取降雨回波、雨量分布、雨量累積及一週氣象預報資訊，及作物分布圖，建立作物防災資訊資料庫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水稻、木瓜、芒果、紅龍果、荔枝、番石榴、鳳梨、蓮霧、毛豆、大豆、紅豆、番茄、蘿蔔等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種作物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種預警條件及防災復耕復建建議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6AE373-0A35-480E-A51F-A43934F47BAF}"/>
              </a:ext>
            </a:extLst>
          </p:cNvPr>
          <p:cNvSpPr/>
          <p:nvPr/>
        </p:nvSpPr>
        <p:spPr>
          <a:xfrm>
            <a:off x="1523999" y="5342469"/>
            <a:ext cx="7650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建立農情調查區數位化共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大區、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1,836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外部開發協力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-NCDR/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改良試驗場所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05F5941-A002-41A6-8FDD-451CE438B427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621550E-2934-4BC6-AB98-17042932FF3A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024191B8-F156-4B9D-AAE1-F14D873E0D02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">
            <a:extLst>
              <a:ext uri="{FF2B5EF4-FFF2-40B4-BE49-F238E27FC236}">
                <a16:creationId xmlns:a16="http://schemas.microsoft.com/office/drawing/2014/main" id="{08F1B94C-91E9-42AB-A770-76EBC10E180F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5CD0C686-9B45-479C-92EA-8D2ABBB6C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37" y="1198909"/>
            <a:ext cx="810669" cy="8106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FA93439-26F0-4561-B7F7-CFCE46385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45" y="1021313"/>
            <a:ext cx="573501" cy="57350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6948DB34-45C6-43C3-A743-350C00F76BFB}"/>
              </a:ext>
            </a:extLst>
          </p:cNvPr>
          <p:cNvGrpSpPr/>
          <p:nvPr/>
        </p:nvGrpSpPr>
        <p:grpSpPr>
          <a:xfrm>
            <a:off x="8518800" y="990189"/>
            <a:ext cx="1009321" cy="1058399"/>
            <a:chOff x="6565964" y="1170134"/>
            <a:chExt cx="1348780" cy="13487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40E63FC-0D10-4442-822E-ABD0056E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64" y="1170134"/>
              <a:ext cx="1348780" cy="134878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805461A-E195-465D-AABF-78059C0D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979">
              <a:off x="7006617" y="1749650"/>
              <a:ext cx="356456" cy="356456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1B7605B-ADF9-4F56-9967-267BB10DA823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作物災害氣象預警系統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1614D3-D396-48A2-8A67-3E4B78D41075}"/>
              </a:ext>
            </a:extLst>
          </p:cNvPr>
          <p:cNvSpPr/>
          <p:nvPr/>
        </p:nvSpPr>
        <p:spPr>
          <a:xfrm>
            <a:off x="4401594" y="2280466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市場交易價量儀錶板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5B0E49-BDE6-471D-8773-DDA2FE8926DB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D45683-17A5-4A28-BF2D-E44E2DC8BB87}"/>
              </a:ext>
            </a:extLst>
          </p:cNvPr>
          <p:cNvSpPr/>
          <p:nvPr/>
        </p:nvSpPr>
        <p:spPr>
          <a:xfrm>
            <a:off x="4367778" y="886860"/>
            <a:ext cx="6286154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接连接符 2">
            <a:extLst>
              <a:ext uri="{FF2B5EF4-FFF2-40B4-BE49-F238E27FC236}">
                <a16:creationId xmlns:a16="http://schemas.microsoft.com/office/drawing/2014/main" id="{CE0A9B9F-410D-4C5E-975A-7FB5C25BFD20}"/>
              </a:ext>
            </a:extLst>
          </p:cNvPr>
          <p:cNvCxnSpPr>
            <a:cxnSpLocks/>
          </p:cNvCxnSpPr>
          <p:nvPr/>
        </p:nvCxnSpPr>
        <p:spPr>
          <a:xfrm>
            <a:off x="1595718" y="5168277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238D159F-5756-4EBC-806C-A9397DB758FA}"/>
              </a:ext>
            </a:extLst>
          </p:cNvPr>
          <p:cNvGrpSpPr/>
          <p:nvPr/>
        </p:nvGrpSpPr>
        <p:grpSpPr>
          <a:xfrm>
            <a:off x="1034585" y="877493"/>
            <a:ext cx="10524564" cy="3003647"/>
            <a:chOff x="1034585" y="848918"/>
            <a:chExt cx="10524564" cy="3003647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0F9DEB5A-6835-4713-B57F-B08D93ABDC07}"/>
                </a:ext>
              </a:extLst>
            </p:cNvPr>
            <p:cNvCxnSpPr/>
            <p:nvPr/>
          </p:nvCxnSpPr>
          <p:spPr>
            <a:xfrm>
              <a:off x="1034585" y="2759401"/>
              <a:ext cx="10524564" cy="0"/>
            </a:xfrm>
            <a:prstGeom prst="straightConnector1">
              <a:avLst/>
            </a:prstGeom>
            <a:ln w="1111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CB4738D-0D27-474B-8158-2289E223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973" y="3203693"/>
              <a:ext cx="576946" cy="57694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E523D27-6C9B-443D-80EF-F55DB6CF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5416" flipH="1">
              <a:off x="1735999" y="2944185"/>
              <a:ext cx="368955" cy="42895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C569E8A-37EE-451A-9FD0-B160F39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021" y="1464621"/>
              <a:ext cx="916144" cy="916144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BAA123A-2E6B-407E-9BF6-5E3C003C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02428" y="848918"/>
              <a:ext cx="1351175" cy="1590446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95A1189-A714-45FA-8E31-34E7DBEB735E}"/>
                </a:ext>
              </a:extLst>
            </p:cNvPr>
            <p:cNvGrpSpPr/>
            <p:nvPr/>
          </p:nvGrpSpPr>
          <p:grpSpPr>
            <a:xfrm>
              <a:off x="10031188" y="1398678"/>
              <a:ext cx="1117099" cy="973739"/>
              <a:chOff x="8683399" y="2190538"/>
              <a:chExt cx="1117099" cy="97373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10BD7C81-F2DD-4202-AF0A-7B329166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3399" y="2411445"/>
                <a:ext cx="752832" cy="752832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B78DF78-1CB1-41FA-A852-0E71ADFEA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619427">
                <a:off x="9071964" y="2190538"/>
                <a:ext cx="728534" cy="728534"/>
              </a:xfrm>
              <a:prstGeom prst="rect">
                <a:avLst/>
              </a:prstGeom>
            </p:spPr>
          </p:pic>
        </p:grp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D10F196-327C-44FA-A91F-ECE67EB95B75}"/>
                </a:ext>
              </a:extLst>
            </p:cNvPr>
            <p:cNvCxnSpPr/>
            <p:nvPr/>
          </p:nvCxnSpPr>
          <p:spPr>
            <a:xfrm>
              <a:off x="1563502" y="2759401"/>
              <a:ext cx="0" cy="176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D247E0B-FE6C-48C4-806E-6480297791C5}"/>
                </a:ext>
              </a:extLst>
            </p:cNvPr>
            <p:cNvCxnSpPr/>
            <p:nvPr/>
          </p:nvCxnSpPr>
          <p:spPr>
            <a:xfrm>
              <a:off x="5400396" y="2582693"/>
              <a:ext cx="0" cy="176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EA888B6C-8170-4AD9-B451-BD6405B6AD78}"/>
                </a:ext>
              </a:extLst>
            </p:cNvPr>
            <p:cNvCxnSpPr/>
            <p:nvPr/>
          </p:nvCxnSpPr>
          <p:spPr>
            <a:xfrm>
              <a:off x="7069929" y="2582693"/>
              <a:ext cx="0" cy="176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54BAA5-3122-4A36-8C1B-56904C13F5AA}"/>
                </a:ext>
              </a:extLst>
            </p:cNvPr>
            <p:cNvCxnSpPr/>
            <p:nvPr/>
          </p:nvCxnSpPr>
          <p:spPr>
            <a:xfrm>
              <a:off x="9741691" y="2582693"/>
              <a:ext cx="0" cy="176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C361EBE-34D5-4638-B059-DCE7A3BC1B98}"/>
                </a:ext>
              </a:extLst>
            </p:cNvPr>
            <p:cNvSpPr/>
            <p:nvPr/>
          </p:nvSpPr>
          <p:spPr>
            <a:xfrm>
              <a:off x="2912562" y="2935494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</a:rPr>
                <a:t>365</a:t>
              </a:r>
              <a:endParaRPr lang="zh-TW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1811C0C-BB50-4EEE-89B6-26C3A358A64D}"/>
                </a:ext>
              </a:extLst>
            </p:cNvPr>
            <p:cNvSpPr/>
            <p:nvPr/>
          </p:nvSpPr>
          <p:spPr>
            <a:xfrm>
              <a:off x="6010108" y="238145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>
                  <a:latin typeface="Arial" panose="020B0604020202020204" pitchFamily="34" charset="0"/>
                </a:rPr>
                <a:t>30</a:t>
              </a:r>
              <a:endParaRPr lang="zh-TW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A497AE4-406F-4BCB-8E57-70573EBEE673}"/>
                </a:ext>
              </a:extLst>
            </p:cNvPr>
            <p:cNvSpPr/>
            <p:nvPr/>
          </p:nvSpPr>
          <p:spPr>
            <a:xfrm>
              <a:off x="8185237" y="238145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</a:rPr>
                <a:t>70</a:t>
              </a:r>
              <a:endParaRPr lang="zh-TW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E6B36D5-6D38-4142-B956-69CA2E07CFE9}"/>
                </a:ext>
              </a:extLst>
            </p:cNvPr>
            <p:cNvSpPr/>
            <p:nvPr/>
          </p:nvSpPr>
          <p:spPr>
            <a:xfrm>
              <a:off x="10270940" y="238145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</a:rPr>
                <a:t>14</a:t>
              </a:r>
              <a:endParaRPr lang="zh-TW" altLang="en-US" dirty="0"/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CD29440-6E31-47A3-B9BB-6036CB9035E5}"/>
                </a:ext>
              </a:extLst>
            </p:cNvPr>
            <p:cNvCxnSpPr/>
            <p:nvPr/>
          </p:nvCxnSpPr>
          <p:spPr>
            <a:xfrm>
              <a:off x="4504822" y="2759401"/>
              <a:ext cx="0" cy="176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49AF8FA-153B-4811-B5ED-CB6085DF4DB0}"/>
                </a:ext>
              </a:extLst>
            </p:cNvPr>
            <p:cNvSpPr/>
            <p:nvPr/>
          </p:nvSpPr>
          <p:spPr>
            <a:xfrm>
              <a:off x="4700363" y="2935494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</a:rPr>
                <a:t>14</a:t>
              </a:r>
              <a:endParaRPr lang="zh-TW" altLang="en-US" dirty="0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740A58C6-BAE0-4EAE-BEFF-E613CE3C5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417" y="3304828"/>
              <a:ext cx="547737" cy="547737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A99E4F7-8686-4F3A-A2CD-FDAB32AF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996" y="3304826"/>
              <a:ext cx="547737" cy="547737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0B677391-8378-4FBF-80C5-119437133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839" y="3304826"/>
              <a:ext cx="547737" cy="547737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5AC7FEE-0059-4B15-BAE7-92EDC081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314" y="3304826"/>
              <a:ext cx="547737" cy="547737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D1C50C5B-ABE7-4710-AD30-F51E59AD66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8829"/>
            <a:ext cx="2069171" cy="206917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F2658B8-08A6-4EDC-9F81-19564EB6ADA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62" y="5789611"/>
            <a:ext cx="1064931" cy="106493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2F2D634-81E7-40EB-BD8C-254B72DE1B53}"/>
              </a:ext>
            </a:extLst>
          </p:cNvPr>
          <p:cNvSpPr txBox="1"/>
          <p:nvPr/>
        </p:nvSpPr>
        <p:spPr>
          <a:xfrm>
            <a:off x="30090" y="5515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作物災害氣象預警系統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AB47424-EC56-4661-8930-1A7B32ABA83E}"/>
              </a:ext>
            </a:extLst>
          </p:cNvPr>
          <p:cNvSpPr/>
          <p:nvPr/>
        </p:nvSpPr>
        <p:spPr>
          <a:xfrm>
            <a:off x="1034584" y="693982"/>
            <a:ext cx="4547284" cy="56468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整合作物生育及市場資料，作為交易市場選擇參考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農業局市場交易資料及預測模型開發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改良試驗場所作物生育資料建置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9D83B1C-D755-4CE2-9097-B5D20695781B}"/>
              </a:ext>
            </a:extLst>
          </p:cNvPr>
          <p:cNvSpPr/>
          <p:nvPr/>
        </p:nvSpPr>
        <p:spPr>
          <a:xfrm>
            <a:off x="2390093" y="3883753"/>
            <a:ext cx="7011078" cy="815608"/>
          </a:xfrm>
          <a:prstGeom prst="rect">
            <a:avLst/>
          </a:prstGeom>
          <a:solidFill>
            <a:srgbClr val="A1B8E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整合生育及氣象預測資料，作為生產管理之參考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NCDR</a:t>
            </a:r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氣象預警資料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改良試驗場所致災預警值及防災、復耕建議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農業局農情調查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426D8AC9-6305-4572-96BF-DCBCFB5D48E0}"/>
              </a:ext>
            </a:extLst>
          </p:cNvPr>
          <p:cNvGraphicFramePr>
            <a:graphicFrameLocks noGrp="1"/>
          </p:cNvGraphicFramePr>
          <p:nvPr/>
        </p:nvGraphicFramePr>
        <p:xfrm>
          <a:off x="2390094" y="4730546"/>
          <a:ext cx="7011082" cy="210090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01502">
                  <a:extLst>
                    <a:ext uri="{9D8B030D-6E8A-4147-A177-3AD203B41FA5}">
                      <a16:colId xmlns:a16="http://schemas.microsoft.com/office/drawing/2014/main" val="239129422"/>
                    </a:ext>
                  </a:extLst>
                </a:gridCol>
                <a:gridCol w="388381">
                  <a:extLst>
                    <a:ext uri="{9D8B030D-6E8A-4147-A177-3AD203B41FA5}">
                      <a16:colId xmlns:a16="http://schemas.microsoft.com/office/drawing/2014/main" val="693375585"/>
                    </a:ext>
                  </a:extLst>
                </a:gridCol>
                <a:gridCol w="482603">
                  <a:extLst>
                    <a:ext uri="{9D8B030D-6E8A-4147-A177-3AD203B41FA5}">
                      <a16:colId xmlns:a16="http://schemas.microsoft.com/office/drawing/2014/main" val="2323293028"/>
                    </a:ext>
                  </a:extLst>
                </a:gridCol>
                <a:gridCol w="327665">
                  <a:extLst>
                    <a:ext uri="{9D8B030D-6E8A-4147-A177-3AD203B41FA5}">
                      <a16:colId xmlns:a16="http://schemas.microsoft.com/office/drawing/2014/main" val="2114119057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1541010548"/>
                    </a:ext>
                  </a:extLst>
                </a:gridCol>
                <a:gridCol w="581048">
                  <a:extLst>
                    <a:ext uri="{9D8B030D-6E8A-4147-A177-3AD203B41FA5}">
                      <a16:colId xmlns:a16="http://schemas.microsoft.com/office/drawing/2014/main" val="3622039648"/>
                    </a:ext>
                  </a:extLst>
                </a:gridCol>
                <a:gridCol w="440472">
                  <a:extLst>
                    <a:ext uri="{9D8B030D-6E8A-4147-A177-3AD203B41FA5}">
                      <a16:colId xmlns:a16="http://schemas.microsoft.com/office/drawing/2014/main" val="2458569256"/>
                    </a:ext>
                  </a:extLst>
                </a:gridCol>
                <a:gridCol w="449844">
                  <a:extLst>
                    <a:ext uri="{9D8B030D-6E8A-4147-A177-3AD203B41FA5}">
                      <a16:colId xmlns:a16="http://schemas.microsoft.com/office/drawing/2014/main" val="2989030011"/>
                    </a:ext>
                  </a:extLst>
                </a:gridCol>
                <a:gridCol w="1358903">
                  <a:extLst>
                    <a:ext uri="{9D8B030D-6E8A-4147-A177-3AD203B41FA5}">
                      <a16:colId xmlns:a16="http://schemas.microsoft.com/office/drawing/2014/main" val="2494451349"/>
                    </a:ext>
                  </a:extLst>
                </a:gridCol>
                <a:gridCol w="1049635">
                  <a:extLst>
                    <a:ext uri="{9D8B030D-6E8A-4147-A177-3AD203B41FA5}">
                      <a16:colId xmlns:a16="http://schemas.microsoft.com/office/drawing/2014/main" val="3790489314"/>
                    </a:ext>
                  </a:extLst>
                </a:gridCol>
                <a:gridCol w="1303018">
                  <a:extLst>
                    <a:ext uri="{9D8B030D-6E8A-4147-A177-3AD203B41FA5}">
                      <a16:colId xmlns:a16="http://schemas.microsoft.com/office/drawing/2014/main" val="2053234584"/>
                    </a:ext>
                  </a:extLst>
                </a:gridCol>
              </a:tblGrid>
              <a:tr h="985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月份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作物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時期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災害類型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氣候類型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單位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預警值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時間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可能影響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effectLst/>
                        </a:rPr>
                        <a:t>防範建議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50" b="1" u="none" strike="noStrike" dirty="0">
                          <a:effectLst/>
                        </a:rPr>
                        <a:t>復建</a:t>
                      </a:r>
                      <a:endParaRPr lang="en-US" altLang="zh-TW" sz="1050" b="1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zh-TW" altLang="en-US" sz="1050" b="1" u="none" strike="noStrike" dirty="0">
                          <a:effectLst/>
                        </a:rPr>
                        <a:t>建議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42049"/>
                  </a:ext>
                </a:extLst>
              </a:tr>
              <a:tr h="19712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 dirty="0">
                          <a:effectLst/>
                        </a:rPr>
                        <a:t>2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荔枝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開花期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低溫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寒害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溫度（℃）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8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花穗發育遲滯、受精不良、著果初期可能明顯落果。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4046924108"/>
                  </a:ext>
                </a:extLst>
              </a:tr>
              <a:tr h="19712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開花期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低溫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寒害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溫度（℃）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 dirty="0">
                          <a:effectLst/>
                        </a:rPr>
                        <a:t>8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花穗發育遲滯、受精不良、著果初期可能明顯落果。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3300519865"/>
                  </a:ext>
                </a:extLst>
              </a:tr>
              <a:tr h="2912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結果期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水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梅雨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毫米（</a:t>
                      </a:r>
                      <a:r>
                        <a:rPr lang="en-US" sz="800" u="none" strike="noStrike">
                          <a:effectLst/>
                        </a:rPr>
                        <a:t>mm）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影響果園病蟲害防治作業，增加病害發生。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增加果園排水，雨季來臨前使用亞硝酸防治露疫病發生。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排除積水，加強肥培、葉面施肥補充，促進新梢、新根恢復生長。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2319842532"/>
                  </a:ext>
                </a:extLst>
              </a:tr>
              <a:tr h="4121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6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結果期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水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梅雨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毫米（</a:t>
                      </a:r>
                      <a:r>
                        <a:rPr lang="en-US" sz="800" u="none" strike="noStrike">
                          <a:effectLst/>
                        </a:rPr>
                        <a:t>mm）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影響果園病蟲害防治作業，增加病害發生。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增加果園排水，雨季來臨前使用亞硝酸防治露疫病發生。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</a:rPr>
                        <a:t>排除積水，加強肥培、葉面施肥補充，促進新梢、新根恢復生長。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265348580"/>
                  </a:ext>
                </a:extLst>
              </a:tr>
              <a:tr h="19712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3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結果期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水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霪雨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毫米（</a:t>
                      </a:r>
                      <a:r>
                        <a:rPr lang="en-US" sz="800" u="none" strike="noStrike">
                          <a:effectLst/>
                        </a:rPr>
                        <a:t>mm）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影響授粉受精過程，滋生黴菌造成落花落果。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噴施殺菌劑。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4247580051"/>
                  </a:ext>
                </a:extLst>
              </a:tr>
              <a:tr h="19712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12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枝條休眠期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高溫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高溫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溫度（℃）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20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</a:rPr>
                        <a:t>360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抽穗率降低、停梢至抽穗期萌生新梢。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</a:rPr>
                        <a:t>提早控梢、延長停梢期、加強停梢管理。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96" marR="4596" marT="4596" marB="0" anchor="ctr"/>
                </a:tc>
                <a:extLst>
                  <a:ext uri="{0D108BD9-81ED-4DB2-BD59-A6C34878D82A}">
                    <a16:rowId xmlns:a16="http://schemas.microsoft.com/office/drawing/2014/main" val="832567058"/>
                  </a:ext>
                </a:extLst>
              </a:tr>
            </a:tbl>
          </a:graphicData>
        </a:graphic>
      </p:graphicFrame>
      <p:pic>
        <p:nvPicPr>
          <p:cNvPr id="51" name="圖片 50">
            <a:extLst>
              <a:ext uri="{FF2B5EF4-FFF2-40B4-BE49-F238E27FC236}">
                <a16:creationId xmlns:a16="http://schemas.microsoft.com/office/drawing/2014/main" id="{92315118-27EA-46A8-B7A1-E03CC1FE21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1"/>
          <a:stretch/>
        </p:blipFill>
        <p:spPr>
          <a:xfrm>
            <a:off x="8757997" y="4400551"/>
            <a:ext cx="3467031" cy="2457449"/>
          </a:xfrm>
          <a:prstGeom prst="rect">
            <a:avLst/>
          </a:prstGeom>
        </p:spPr>
      </p:pic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4007F9AA-2724-42E2-BA84-8D82C5086F0D}"/>
              </a:ext>
            </a:extLst>
          </p:cNvPr>
          <p:cNvGraphicFramePr>
            <a:graphicFrameLocks noGrp="1"/>
          </p:cNvGraphicFramePr>
          <p:nvPr/>
        </p:nvGraphicFramePr>
        <p:xfrm>
          <a:off x="1034584" y="1281577"/>
          <a:ext cx="4547284" cy="130111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7880">
                  <a:extLst>
                    <a:ext uri="{9D8B030D-6E8A-4147-A177-3AD203B41FA5}">
                      <a16:colId xmlns:a16="http://schemas.microsoft.com/office/drawing/2014/main" val="836171789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71689888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3158508472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34747781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30672773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1293784223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83829279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331533595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939103724"/>
                    </a:ext>
                  </a:extLst>
                </a:gridCol>
                <a:gridCol w="366079">
                  <a:extLst>
                    <a:ext uri="{9D8B030D-6E8A-4147-A177-3AD203B41FA5}">
                      <a16:colId xmlns:a16="http://schemas.microsoft.com/office/drawing/2014/main" val="379554802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農情作物名稱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作物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長短期作物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分類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採收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營養生長期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開花期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果實發育期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採收期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315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玉荷包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長期作物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木本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一次性採收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水果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8310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竹葉黑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長期作物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木本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一次性採收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水果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4278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桂味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長期作物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木本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一次性採收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水果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7547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黑葉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長期作物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木本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一次性採收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水果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1380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糯米荔枝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長期作物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木本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一次性採收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水果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365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endParaRPr lang="en-US" altLang="zh-TW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2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78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6B1672-987B-421F-9AB7-AE6A1386A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" y="0"/>
            <a:ext cx="385762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DFCF5E-DE40-4117-8510-4EC154A04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0"/>
            <a:ext cx="3857625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805055-204B-44CE-B592-7EE3E1729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2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A2286750-CF16-4F4D-9B9E-93EF9CF09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01" y="1070005"/>
            <a:ext cx="1068477" cy="1068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F2EEA45-3D7B-4A13-8C1F-FDF2AC8752CD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產銷資訊平台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D90905-42E1-48ED-8A91-9073F5A7312C}"/>
              </a:ext>
            </a:extLst>
          </p:cNvPr>
          <p:cNvSpPr/>
          <p:nvPr/>
        </p:nvSpPr>
        <p:spPr>
          <a:xfrm>
            <a:off x="1480368" y="2869454"/>
            <a:ext cx="9197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每日農情作物有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種。市場查詢作物有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組，含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6AE373-0A35-480E-A51F-A43934F47BAF}"/>
              </a:ext>
            </a:extLst>
          </p:cNvPr>
          <p:cNvSpPr/>
          <p:nvPr/>
        </p:nvSpPr>
        <p:spPr>
          <a:xfrm>
            <a:off x="1523999" y="5342469"/>
            <a:ext cx="7650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建立農民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農民團體參與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大數據分析儀錶板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05F5941-A002-41A6-8FDD-451CE438B427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621550E-2934-4BC6-AB98-17042932FF3A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5CD0C686-9B45-479C-92EA-8D2ABBB6C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37" y="1198909"/>
            <a:ext cx="810669" cy="8106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FA93439-26F0-4561-B7F7-CFCE46385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45" y="1021313"/>
            <a:ext cx="573501" cy="57350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6948DB34-45C6-43C3-A743-350C00F76BFB}"/>
              </a:ext>
            </a:extLst>
          </p:cNvPr>
          <p:cNvGrpSpPr/>
          <p:nvPr/>
        </p:nvGrpSpPr>
        <p:grpSpPr>
          <a:xfrm>
            <a:off x="8518800" y="990189"/>
            <a:ext cx="1009321" cy="1058399"/>
            <a:chOff x="6565964" y="1170134"/>
            <a:chExt cx="1348780" cy="13487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40E63FC-0D10-4442-822E-ABD0056E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64" y="1170134"/>
              <a:ext cx="1348780" cy="134878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805461A-E195-465D-AABF-78059C0D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979">
              <a:off x="7006617" y="1749650"/>
              <a:ext cx="356456" cy="356456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1B7605B-ADF9-4F56-9967-267BB10DA823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作物災害氣象預警系統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1614D3-D396-48A2-8A67-3E4B78D41075}"/>
              </a:ext>
            </a:extLst>
          </p:cNvPr>
          <p:cNvSpPr/>
          <p:nvPr/>
        </p:nvSpPr>
        <p:spPr>
          <a:xfrm>
            <a:off x="4401594" y="2280466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市場交易價量儀錶板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5B0E49-BDE6-471D-8773-DDA2FE8926DB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D45683-17A5-4A28-BF2D-E44E2DC8BB87}"/>
              </a:ext>
            </a:extLst>
          </p:cNvPr>
          <p:cNvSpPr/>
          <p:nvPr/>
        </p:nvSpPr>
        <p:spPr>
          <a:xfrm>
            <a:off x="7474671" y="886860"/>
            <a:ext cx="3179261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272877-C318-453C-9FF4-131E4639A686}"/>
              </a:ext>
            </a:extLst>
          </p:cNvPr>
          <p:cNvSpPr/>
          <p:nvPr/>
        </p:nvSpPr>
        <p:spPr>
          <a:xfrm>
            <a:off x="1550762" y="839493"/>
            <a:ext cx="2674796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1269A6-EFD9-4057-82DB-15168A42744B}"/>
              </a:ext>
            </a:extLst>
          </p:cNvPr>
          <p:cNvSpPr/>
          <p:nvPr/>
        </p:nvSpPr>
        <p:spPr>
          <a:xfrm>
            <a:off x="4558792" y="3314764"/>
            <a:ext cx="4101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拍賣市場旬交易價量變化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拍賣市場本月交易價量變化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拍賣市場月交易價量變化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市場預測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歷史交易及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日市場交易預測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日市場交易價格預測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價量分析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F8EF16-D216-49E8-BA52-B62E61ABA94F}"/>
              </a:ext>
            </a:extLst>
          </p:cNvPr>
          <p:cNvSpPr/>
          <p:nvPr/>
        </p:nvSpPr>
        <p:spPr>
          <a:xfrm>
            <a:off x="1523999" y="3423002"/>
            <a:ext cx="311833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各期作主要種植縣市面積比例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各期作鄉鎮種植面積排序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各情作縣市種植面積排序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市場變化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日市場間交易價變化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接连接符 2">
            <a:extLst>
              <a:ext uri="{FF2B5EF4-FFF2-40B4-BE49-F238E27FC236}">
                <a16:creationId xmlns:a16="http://schemas.microsoft.com/office/drawing/2014/main" id="{45CDDC7D-F1DA-49A1-ADF9-661F62AA38D9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">
            <a:extLst>
              <a:ext uri="{FF2B5EF4-FFF2-40B4-BE49-F238E27FC236}">
                <a16:creationId xmlns:a16="http://schemas.microsoft.com/office/drawing/2014/main" id="{C9C1ABA3-01B7-4684-8133-B5D0586FD87A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">
            <a:extLst>
              <a:ext uri="{FF2B5EF4-FFF2-40B4-BE49-F238E27FC236}">
                <a16:creationId xmlns:a16="http://schemas.microsoft.com/office/drawing/2014/main" id="{BE1EF891-6ACC-433A-AF95-B97414BF6A68}"/>
              </a:ext>
            </a:extLst>
          </p:cNvPr>
          <p:cNvCxnSpPr>
            <a:cxnSpLocks/>
          </p:cNvCxnSpPr>
          <p:nvPr/>
        </p:nvCxnSpPr>
        <p:spPr>
          <a:xfrm>
            <a:off x="1595718" y="5284821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4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88E3989-46FB-4CAC-B983-4D1811A44F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14" y="1195855"/>
            <a:ext cx="1077182" cy="10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23D44C-FDD0-4AD8-974E-495B93DA1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06" y="1134784"/>
            <a:ext cx="908861" cy="9088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F18F689-EB8B-4521-9FA0-D9F77D1520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5" y="3382980"/>
            <a:ext cx="667247" cy="6672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CF2239-FA1B-458F-BEA7-F0969F3464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2" y="3005878"/>
            <a:ext cx="667247" cy="667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4ACE52-5807-430A-88EF-C38B48C9E0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68" y="1456962"/>
            <a:ext cx="679514" cy="679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212A3-4BAE-4442-B6E8-71D5310F03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5" y="1394690"/>
            <a:ext cx="679513" cy="6795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565EB4-2C43-4B18-A37B-08FD1E9E0A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4"/>
          <a:stretch/>
        </p:blipFill>
        <p:spPr>
          <a:xfrm>
            <a:off x="2902883" y="2031676"/>
            <a:ext cx="1147826" cy="9940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E29609-3B30-4A72-883F-EC94953512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7"/>
          <a:stretch/>
        </p:blipFill>
        <p:spPr>
          <a:xfrm>
            <a:off x="1044871" y="3472177"/>
            <a:ext cx="1319635" cy="9814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BD9BEB-2FD4-4085-9F99-3C320E5B8F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8" y="3157222"/>
            <a:ext cx="667248" cy="6672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25DE6B-B099-440E-ADDB-4C49618949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65" y="2947019"/>
            <a:ext cx="450249" cy="4502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6C327A-C7C5-465D-8B13-EC22411A51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18" y="2132843"/>
            <a:ext cx="709232" cy="7092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8993C5-375E-4B89-98AD-E2753A1A3A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94" y="3634392"/>
            <a:ext cx="521615" cy="52161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6A21B5-9217-41F6-98B5-0FC2DD4CFDD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7541" r="25608" b="22138"/>
          <a:stretch/>
        </p:blipFill>
        <p:spPr>
          <a:xfrm>
            <a:off x="1923180" y="3569258"/>
            <a:ext cx="468179" cy="6672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4AF1021-D3EC-4893-B6B9-1BADAB8AF33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1256" b="23822"/>
          <a:stretch/>
        </p:blipFill>
        <p:spPr>
          <a:xfrm>
            <a:off x="2217473" y="3875580"/>
            <a:ext cx="642070" cy="667247"/>
          </a:xfrm>
          <a:prstGeom prst="rect">
            <a:avLst/>
          </a:prstGeom>
        </p:spPr>
      </p:pic>
      <p:pic>
        <p:nvPicPr>
          <p:cNvPr id="24" name="Picture 2" descr="ãwax apple iconãçåçæå°çµæ">
            <a:extLst>
              <a:ext uri="{FF2B5EF4-FFF2-40B4-BE49-F238E27FC236}">
                <a16:creationId xmlns:a16="http://schemas.microsoft.com/office/drawing/2014/main" id="{ED2123A5-938B-4364-BFC7-7B8CBC4F0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2730" r="18346" b="15933"/>
          <a:stretch/>
        </p:blipFill>
        <p:spPr bwMode="auto">
          <a:xfrm>
            <a:off x="2812066" y="1266537"/>
            <a:ext cx="667247" cy="9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1899ECA-46CD-41AD-80C7-517BC21EA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185" y="3129900"/>
            <a:ext cx="642070" cy="5852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74ADF3D-180E-4E7A-9870-F2FDDD5178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051" y="2178063"/>
            <a:ext cx="334941" cy="4592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CAFCD64-D45C-40E5-9746-1AD0B24AF4A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0" y="2475312"/>
            <a:ext cx="669258" cy="66925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1E99944-C3CC-43F9-8B7C-5C180954B44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96" y="2566520"/>
            <a:ext cx="682331" cy="68233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541291E-B25F-4DC5-A8C3-1A0A02BA138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98" y="3005878"/>
            <a:ext cx="667247" cy="66724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70A33E0-6F45-4F30-95FD-062709572A2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" y="2003281"/>
            <a:ext cx="752832" cy="752832"/>
          </a:xfrm>
          <a:prstGeom prst="rect">
            <a:avLst/>
          </a:prstGeom>
        </p:spPr>
      </p:pic>
      <p:sp>
        <p:nvSpPr>
          <p:cNvPr id="33" name="橢圓 32">
            <a:extLst>
              <a:ext uri="{FF2B5EF4-FFF2-40B4-BE49-F238E27FC236}">
                <a16:creationId xmlns:a16="http://schemas.microsoft.com/office/drawing/2014/main" id="{3B52C1A2-7F01-4BCE-A6DA-88CC17842D85}"/>
              </a:ext>
            </a:extLst>
          </p:cNvPr>
          <p:cNvSpPr/>
          <p:nvPr/>
        </p:nvSpPr>
        <p:spPr>
          <a:xfrm>
            <a:off x="270437" y="645051"/>
            <a:ext cx="4536141" cy="427753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9EC2EC1-456C-4A09-8576-2E93EB94E4D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665" y="4944405"/>
            <a:ext cx="1902264" cy="1902264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E8DFFAE-0D6A-4783-9124-C9D8321D9AFC}"/>
              </a:ext>
            </a:extLst>
          </p:cNvPr>
          <p:cNvSpPr/>
          <p:nvPr/>
        </p:nvSpPr>
        <p:spPr>
          <a:xfrm>
            <a:off x="1598636" y="4760895"/>
            <a:ext cx="252000" cy="252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D2B578F-1303-40F5-9B1B-9F52106BBE2B}"/>
              </a:ext>
            </a:extLst>
          </p:cNvPr>
          <p:cNvSpPr/>
          <p:nvPr/>
        </p:nvSpPr>
        <p:spPr>
          <a:xfrm>
            <a:off x="1356207" y="5041292"/>
            <a:ext cx="108000" cy="108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AB4623-8830-4820-917E-3FF752B04A85}"/>
              </a:ext>
            </a:extLst>
          </p:cNvPr>
          <p:cNvSpPr/>
          <p:nvPr/>
        </p:nvSpPr>
        <p:spPr>
          <a:xfrm>
            <a:off x="1441711" y="4911662"/>
            <a:ext cx="216000" cy="2160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BF9DB6F-3CE3-4BAE-A59B-A3FFDEFE6760}"/>
              </a:ext>
            </a:extLst>
          </p:cNvPr>
          <p:cNvSpPr txBox="1"/>
          <p:nvPr/>
        </p:nvSpPr>
        <p:spPr>
          <a:xfrm rot="20272778">
            <a:off x="520518" y="3546596"/>
            <a:ext cx="1109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02276A3-E94D-4EE8-81D4-D00FBE77E83C}"/>
              </a:ext>
            </a:extLst>
          </p:cNvPr>
          <p:cNvCxnSpPr>
            <a:cxnSpLocks/>
          </p:cNvCxnSpPr>
          <p:nvPr/>
        </p:nvCxnSpPr>
        <p:spPr>
          <a:xfrm>
            <a:off x="5002306" y="2220807"/>
            <a:ext cx="6689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B3A21FC1-D31C-47E5-A3D7-CDB8C7C28F71}"/>
              </a:ext>
            </a:extLst>
          </p:cNvPr>
          <p:cNvSpPr/>
          <p:nvPr/>
        </p:nvSpPr>
        <p:spPr>
          <a:xfrm>
            <a:off x="5124900" y="1397045"/>
            <a:ext cx="12562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農情作物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45270AD-CFBB-4706-B798-FAC045F7EA21}"/>
              </a:ext>
            </a:extLst>
          </p:cNvPr>
          <p:cNvSpPr/>
          <p:nvPr/>
        </p:nvSpPr>
        <p:spPr>
          <a:xfrm>
            <a:off x="9572326" y="1277758"/>
            <a:ext cx="169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生產成本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DE813EC-491E-4607-9E40-7C98A69AD1DF}"/>
              </a:ext>
            </a:extLst>
          </p:cNvPr>
          <p:cNvSpPr/>
          <p:nvPr/>
        </p:nvSpPr>
        <p:spPr>
          <a:xfrm>
            <a:off x="6756082" y="1296412"/>
            <a:ext cx="2492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市場查詢作物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組，含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F2036BE-279E-4D8D-AD8E-C8DA26A04D0B}"/>
              </a:ext>
            </a:extLst>
          </p:cNvPr>
          <p:cNvCxnSpPr>
            <a:cxnSpLocks/>
          </p:cNvCxnSpPr>
          <p:nvPr/>
        </p:nvCxnSpPr>
        <p:spPr>
          <a:xfrm flipV="1">
            <a:off x="6564633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FF6DBD9-8858-4EBC-9400-00393FF4038E}"/>
              </a:ext>
            </a:extLst>
          </p:cNvPr>
          <p:cNvCxnSpPr>
            <a:cxnSpLocks/>
          </p:cNvCxnSpPr>
          <p:nvPr/>
        </p:nvCxnSpPr>
        <p:spPr>
          <a:xfrm flipV="1">
            <a:off x="9390229" y="1379952"/>
            <a:ext cx="0" cy="84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45F95351-1826-4878-8258-8FC796BFA171}"/>
              </a:ext>
            </a:extLst>
          </p:cNvPr>
          <p:cNvGrpSpPr/>
          <p:nvPr/>
        </p:nvGrpSpPr>
        <p:grpSpPr>
          <a:xfrm>
            <a:off x="5127811" y="2519895"/>
            <a:ext cx="6462855" cy="3693893"/>
            <a:chOff x="5127811" y="1671483"/>
            <a:chExt cx="6462855" cy="369389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B0ED9F4-D178-47B5-A390-06FAA6F39566}"/>
                </a:ext>
              </a:extLst>
            </p:cNvPr>
            <p:cNvSpPr/>
            <p:nvPr/>
          </p:nvSpPr>
          <p:spPr>
            <a:xfrm>
              <a:off x="5127811" y="169798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食用番茄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62B539A-3F5E-4F06-91E8-EEAADF078874}"/>
                </a:ext>
              </a:extLst>
            </p:cNvPr>
            <p:cNvSpPr/>
            <p:nvPr/>
          </p:nvSpPr>
          <p:spPr>
            <a:xfrm>
              <a:off x="6561138" y="1676577"/>
              <a:ext cx="11620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玉女番茄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C1BA706-FEE7-4D29-92F3-A6B2E4FCFB00}"/>
                </a:ext>
              </a:extLst>
            </p:cNvPr>
            <p:cNvSpPr/>
            <p:nvPr/>
          </p:nvSpPr>
          <p:spPr>
            <a:xfrm>
              <a:off x="6561138" y="2129460"/>
              <a:ext cx="9302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091F5D-2C52-4BB7-97A1-AD820B68770F}"/>
                </a:ext>
              </a:extLst>
            </p:cNvPr>
            <p:cNvSpPr/>
            <p:nvPr/>
          </p:nvSpPr>
          <p:spPr>
            <a:xfrm>
              <a:off x="6561138" y="4022036"/>
              <a:ext cx="9302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牛番茄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42A3DA1-4ACE-4754-ADC0-0A57014A5D33}"/>
                </a:ext>
              </a:extLst>
            </p:cNvPr>
            <p:cNvSpPr/>
            <p:nvPr/>
          </p:nvSpPr>
          <p:spPr>
            <a:xfrm>
              <a:off x="6561138" y="4502742"/>
              <a:ext cx="9302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大番茄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654D542-0EFC-4DBC-B3A5-2707DFCBC70E}"/>
                </a:ext>
              </a:extLst>
            </p:cNvPr>
            <p:cNvSpPr/>
            <p:nvPr/>
          </p:nvSpPr>
          <p:spPr>
            <a:xfrm>
              <a:off x="9593591" y="1671483"/>
              <a:ext cx="19970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設施小番茄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玉女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80A6CF0-FACD-4E0E-B6E1-8559605F1FAB}"/>
                </a:ext>
              </a:extLst>
            </p:cNvPr>
            <p:cNvSpPr/>
            <p:nvPr/>
          </p:nvSpPr>
          <p:spPr>
            <a:xfrm>
              <a:off x="7926552" y="2148314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4B234A8-8698-4AA5-9951-EEDD162A33AD}"/>
                </a:ext>
              </a:extLst>
            </p:cNvPr>
            <p:cNvSpPr/>
            <p:nvPr/>
          </p:nvSpPr>
          <p:spPr>
            <a:xfrm>
              <a:off x="7926552" y="1673864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玉女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813D1AC-2CDA-4727-8F4F-E3AFB1043E70}"/>
                </a:ext>
              </a:extLst>
            </p:cNvPr>
            <p:cNvSpPr/>
            <p:nvPr/>
          </p:nvSpPr>
          <p:spPr>
            <a:xfrm>
              <a:off x="7926552" y="3571664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D6328E8-1543-4FDC-A697-C0B939424761}"/>
                </a:ext>
              </a:extLst>
            </p:cNvPr>
            <p:cNvSpPr/>
            <p:nvPr/>
          </p:nvSpPr>
          <p:spPr>
            <a:xfrm>
              <a:off x="7926552" y="3097214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聖女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F2C2358-FF14-42ED-B381-E0A3AF0E67AB}"/>
                </a:ext>
              </a:extLst>
            </p:cNvPr>
            <p:cNvSpPr/>
            <p:nvPr/>
          </p:nvSpPr>
          <p:spPr>
            <a:xfrm>
              <a:off x="7926552" y="2622764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小番茄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嬌女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8A3E620-A449-4130-A48C-804C18ABFA59}"/>
                </a:ext>
              </a:extLst>
            </p:cNvPr>
            <p:cNvSpPr/>
            <p:nvPr/>
          </p:nvSpPr>
          <p:spPr>
            <a:xfrm>
              <a:off x="7926552" y="4996044"/>
              <a:ext cx="1265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蕃茄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粉柿 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E4C7684-4504-4033-9D79-6C7F4916762F}"/>
                </a:ext>
              </a:extLst>
            </p:cNvPr>
            <p:cNvSpPr/>
            <p:nvPr/>
          </p:nvSpPr>
          <p:spPr>
            <a:xfrm>
              <a:off x="7926552" y="4521596"/>
              <a:ext cx="12650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蕃茄</a:t>
              </a:r>
              <a:r>
                <a:rPr lang="en-US" altLang="zh-TW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黑柿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DA51169-20B5-4169-A9F8-FD3D5FF9D262}"/>
                </a:ext>
              </a:extLst>
            </p:cNvPr>
            <p:cNvSpPr/>
            <p:nvPr/>
          </p:nvSpPr>
          <p:spPr>
            <a:xfrm>
              <a:off x="7926552" y="4046114"/>
              <a:ext cx="14382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蕃茄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牛蕃茄</a:t>
              </a: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522CD62F-F10C-4220-BB81-F242E6B5F5A6}"/>
                </a:ext>
              </a:extLst>
            </p:cNvPr>
            <p:cNvCxnSpPr>
              <a:stCxn id="52" idx="3"/>
            </p:cNvCxnSpPr>
            <p:nvPr/>
          </p:nvCxnSpPr>
          <p:spPr>
            <a:xfrm flipV="1">
              <a:off x="6235807" y="1879581"/>
              <a:ext cx="200851" cy="3069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B38E74A8-2535-4AD7-9462-90A4678D45C0}"/>
                </a:ext>
              </a:extLst>
            </p:cNvPr>
            <p:cNvCxnSpPr>
              <a:stCxn id="52" idx="3"/>
              <a:endCxn id="55" idx="1"/>
            </p:cNvCxnSpPr>
            <p:nvPr/>
          </p:nvCxnSpPr>
          <p:spPr>
            <a:xfrm>
              <a:off x="6235807" y="1882650"/>
              <a:ext cx="325331" cy="43096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9787DE0-5F10-4D7B-B018-2DB1B969A5BA}"/>
                </a:ext>
              </a:extLst>
            </p:cNvPr>
            <p:cNvCxnSpPr>
              <a:stCxn id="52" idx="3"/>
              <a:endCxn id="56" idx="1"/>
            </p:cNvCxnSpPr>
            <p:nvPr/>
          </p:nvCxnSpPr>
          <p:spPr>
            <a:xfrm>
              <a:off x="6235807" y="1882650"/>
              <a:ext cx="325331" cy="23235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BDD0DB1A-C58D-4C6F-9623-77422A7D0EB8}"/>
                </a:ext>
              </a:extLst>
            </p:cNvPr>
            <p:cNvCxnSpPr>
              <a:cxnSpLocks/>
              <a:stCxn id="52" idx="3"/>
              <a:endCxn id="57" idx="1"/>
            </p:cNvCxnSpPr>
            <p:nvPr/>
          </p:nvCxnSpPr>
          <p:spPr>
            <a:xfrm>
              <a:off x="6235807" y="1882650"/>
              <a:ext cx="325331" cy="280424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C6A46AA9-67F4-4011-848E-78DB5B804DF6}"/>
                </a:ext>
              </a:extLst>
            </p:cNvPr>
            <p:cNvCxnSpPr>
              <a:stCxn id="60" idx="1"/>
              <a:endCxn id="54" idx="3"/>
            </p:cNvCxnSpPr>
            <p:nvPr/>
          </p:nvCxnSpPr>
          <p:spPr>
            <a:xfrm flipH="1">
              <a:off x="7723188" y="1858530"/>
              <a:ext cx="203364" cy="2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86B3A7D7-EBE6-4150-926F-02422B2B3DE1}"/>
                </a:ext>
              </a:extLst>
            </p:cNvPr>
            <p:cNvCxnSpPr>
              <a:stCxn id="59" idx="1"/>
              <a:endCxn id="55" idx="3"/>
            </p:cNvCxnSpPr>
            <p:nvPr/>
          </p:nvCxnSpPr>
          <p:spPr>
            <a:xfrm flipH="1" flipV="1">
              <a:off x="7491413" y="2313610"/>
              <a:ext cx="435139" cy="19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5F58C6EC-F9C4-4EA2-A03D-1849CEA9E903}"/>
                </a:ext>
              </a:extLst>
            </p:cNvPr>
            <p:cNvCxnSpPr>
              <a:stCxn id="63" idx="1"/>
              <a:endCxn id="55" idx="3"/>
            </p:cNvCxnSpPr>
            <p:nvPr/>
          </p:nvCxnSpPr>
          <p:spPr>
            <a:xfrm flipH="1" flipV="1">
              <a:off x="7491413" y="2313610"/>
              <a:ext cx="435139" cy="493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04928595-BE0F-4A53-88C9-EADB727A1337}"/>
                </a:ext>
              </a:extLst>
            </p:cNvPr>
            <p:cNvCxnSpPr>
              <a:stCxn id="62" idx="1"/>
              <a:endCxn id="55" idx="3"/>
            </p:cNvCxnSpPr>
            <p:nvPr/>
          </p:nvCxnSpPr>
          <p:spPr>
            <a:xfrm flipH="1" flipV="1">
              <a:off x="7491413" y="2313610"/>
              <a:ext cx="435139" cy="968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42543743-94B9-4D82-A0BD-4BD38444645E}"/>
                </a:ext>
              </a:extLst>
            </p:cNvPr>
            <p:cNvCxnSpPr>
              <a:stCxn id="61" idx="1"/>
              <a:endCxn id="55" idx="3"/>
            </p:cNvCxnSpPr>
            <p:nvPr/>
          </p:nvCxnSpPr>
          <p:spPr>
            <a:xfrm flipH="1" flipV="1">
              <a:off x="7491413" y="2313610"/>
              <a:ext cx="435139" cy="1442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7FD3C361-F689-4686-AD73-4E72037AE50A}"/>
                </a:ext>
              </a:extLst>
            </p:cNvPr>
            <p:cNvCxnSpPr>
              <a:stCxn id="67" idx="1"/>
              <a:endCxn id="56" idx="3"/>
            </p:cNvCxnSpPr>
            <p:nvPr/>
          </p:nvCxnSpPr>
          <p:spPr>
            <a:xfrm flipH="1" flipV="1">
              <a:off x="7491413" y="4206186"/>
              <a:ext cx="435139" cy="24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C0893237-649E-4BB0-88DB-071951DA467B}"/>
                </a:ext>
              </a:extLst>
            </p:cNvPr>
            <p:cNvCxnSpPr>
              <a:stCxn id="65" idx="1"/>
              <a:endCxn id="57" idx="3"/>
            </p:cNvCxnSpPr>
            <p:nvPr/>
          </p:nvCxnSpPr>
          <p:spPr>
            <a:xfrm flipH="1" flipV="1">
              <a:off x="7491413" y="4686892"/>
              <a:ext cx="435139" cy="19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326963D9-E60F-4EF6-AF46-3B8FD4B259B0}"/>
                </a:ext>
              </a:extLst>
            </p:cNvPr>
            <p:cNvCxnSpPr>
              <a:stCxn id="64" idx="1"/>
              <a:endCxn id="57" idx="3"/>
            </p:cNvCxnSpPr>
            <p:nvPr/>
          </p:nvCxnSpPr>
          <p:spPr>
            <a:xfrm flipH="1" flipV="1">
              <a:off x="7491413" y="4686892"/>
              <a:ext cx="435139" cy="493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7D51CC3E-D2A9-4266-AFFD-B3103F057629}"/>
                </a:ext>
              </a:extLst>
            </p:cNvPr>
            <p:cNvCxnSpPr>
              <a:stCxn id="58" idx="1"/>
              <a:endCxn id="60" idx="3"/>
            </p:cNvCxnSpPr>
            <p:nvPr/>
          </p:nvCxnSpPr>
          <p:spPr>
            <a:xfrm flipH="1">
              <a:off x="9422474" y="1855633"/>
              <a:ext cx="171117" cy="2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F0DB85EF-B352-4AB0-9792-DDED910D310A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9400" y="2939210"/>
            <a:ext cx="260566" cy="344620"/>
          </a:xfrm>
          <a:prstGeom prst="rect">
            <a:avLst/>
          </a:prstGeom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7EA57634-6394-4061-8DD3-D538811E208A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0327" y="2908847"/>
            <a:ext cx="287047" cy="379643"/>
          </a:xfrm>
          <a:prstGeom prst="rect">
            <a:avLst/>
          </a:prstGeom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AB96FC0A-3436-4FF0-9D89-43807EBB0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8712" y="2913714"/>
            <a:ext cx="279590" cy="383371"/>
          </a:xfrm>
          <a:prstGeom prst="rect">
            <a:avLst/>
          </a:prstGeom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CEBF46BD-9E48-43EC-93EE-E4A17D7B6BA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6937" y="3348995"/>
            <a:ext cx="514796" cy="469238"/>
          </a:xfrm>
          <a:prstGeom prst="rect">
            <a:avLst/>
          </a:prstGeom>
        </p:spPr>
      </p:pic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E7E99590-94A8-4F5C-84A7-490006BBA24B}"/>
              </a:ext>
            </a:extLst>
          </p:cNvPr>
          <p:cNvSpPr txBox="1"/>
          <p:nvPr/>
        </p:nvSpPr>
        <p:spPr>
          <a:xfrm>
            <a:off x="30090" y="5515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資料庫間作物名稱對照</a:t>
            </a:r>
          </a:p>
        </p:txBody>
      </p:sp>
      <p:cxnSp>
        <p:nvCxnSpPr>
          <p:cNvPr id="113" name="直接连接符 2">
            <a:extLst>
              <a:ext uri="{FF2B5EF4-FFF2-40B4-BE49-F238E27FC236}">
                <a16:creationId xmlns:a16="http://schemas.microsoft.com/office/drawing/2014/main" id="{F7392B30-8AE7-4EFB-8318-CCB4BFF043E2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15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A2286750-CF16-4F4D-9B9E-93EF9CF09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01" y="1070005"/>
            <a:ext cx="1068477" cy="10684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F2EEA45-3D7B-4A13-8C1F-FDF2AC8752CD}"/>
              </a:ext>
            </a:extLst>
          </p:cNvPr>
          <p:cNvSpPr txBox="1"/>
          <p:nvPr/>
        </p:nvSpPr>
        <p:spPr>
          <a:xfrm>
            <a:off x="30090" y="5515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產銷資訊平台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D90905-42E1-48ED-8A91-9073F5A7312C}"/>
              </a:ext>
            </a:extLst>
          </p:cNvPr>
          <p:cNvSpPr/>
          <p:nvPr/>
        </p:nvSpPr>
        <p:spPr>
          <a:xfrm>
            <a:off x="1479376" y="2843264"/>
            <a:ext cx="91973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日作物於市場交易均價為漲勢有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組，為小黃瓜、梅、洋蔥、碗豆、紅龍果、絲瓜、胡瓜、菜豆、蒜頭、馬鈴薯。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日作物於市場交易均價為跌勢有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組，為小番茄、大西瓜、小西瓜、土芒果、金煌、愛文、洋香瓜、珍珠芭、葡萄柚、金鑽鳳梨、蓮霧、玉米、花椰菜、青花菜、牛番茄、小白菜類、白菜類、油菜、芥藍菜、萵苣菜、蕹菜。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作物市場交易價格可能低於生產成本有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組，為洋香瓜、薑、蓮霧、茄子、玉女番茄、桃子、梨、苦瓜、玉米、白菜類、落花生；已低於生產成本有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個，為枇杷、珍珠芭、桶柑。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6AE373-0A35-480E-A51F-A43934F47BAF}"/>
              </a:ext>
            </a:extLst>
          </p:cNvPr>
          <p:cNvSpPr/>
          <p:nvPr/>
        </p:nvSpPr>
        <p:spPr>
          <a:xfrm>
            <a:off x="1523999" y="5240869"/>
            <a:ext cx="457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整體市場交易漲跌趨勢判斷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低於作物生產成本偵測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市場交易價格測模型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05F5941-A002-41A6-8FDD-451CE438B427}"/>
              </a:ext>
            </a:extLst>
          </p:cNvPr>
          <p:cNvCxnSpPr>
            <a:cxnSpLocks/>
          </p:cNvCxnSpPr>
          <p:nvPr/>
        </p:nvCxnSpPr>
        <p:spPr>
          <a:xfrm>
            <a:off x="4259375" y="1594813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621550E-2934-4BC6-AB98-17042932FF3A}"/>
              </a:ext>
            </a:extLst>
          </p:cNvPr>
          <p:cNvCxnSpPr>
            <a:cxnSpLocks/>
          </p:cNvCxnSpPr>
          <p:nvPr/>
        </p:nvCxnSpPr>
        <p:spPr>
          <a:xfrm>
            <a:off x="7399972" y="1604244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5CD0C686-9B45-479C-92EA-8D2ABBB6C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37" y="1198909"/>
            <a:ext cx="810669" cy="8106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FA93439-26F0-4561-B7F7-CFCE46385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45" y="1021313"/>
            <a:ext cx="573501" cy="57350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6948DB34-45C6-43C3-A743-350C00F76BFB}"/>
              </a:ext>
            </a:extLst>
          </p:cNvPr>
          <p:cNvGrpSpPr/>
          <p:nvPr/>
        </p:nvGrpSpPr>
        <p:grpSpPr>
          <a:xfrm>
            <a:off x="8518800" y="990189"/>
            <a:ext cx="1009321" cy="1058399"/>
            <a:chOff x="6565964" y="1170134"/>
            <a:chExt cx="1348780" cy="13487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40E63FC-0D10-4442-822E-ABD0056EF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64" y="1170134"/>
              <a:ext cx="1348780" cy="134878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805461A-E195-465D-AABF-78059C0D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979">
              <a:off x="7006617" y="1749650"/>
              <a:ext cx="356456" cy="356456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1B7605B-ADF9-4F56-9967-267BB10DA823}"/>
              </a:ext>
            </a:extLst>
          </p:cNvPr>
          <p:cNvSpPr/>
          <p:nvPr/>
        </p:nvSpPr>
        <p:spPr>
          <a:xfrm>
            <a:off x="1524000" y="2308853"/>
            <a:ext cx="284377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作物災害氣象預警系統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1614D3-D396-48A2-8A67-3E4B78D41075}"/>
              </a:ext>
            </a:extLst>
          </p:cNvPr>
          <p:cNvSpPr/>
          <p:nvPr/>
        </p:nvSpPr>
        <p:spPr>
          <a:xfrm>
            <a:off x="4401594" y="2280466"/>
            <a:ext cx="2930859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市場交易價量儀錶板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5B0E49-BDE6-471D-8773-DDA2FE8926DB}"/>
              </a:ext>
            </a:extLst>
          </p:cNvPr>
          <p:cNvSpPr/>
          <p:nvPr/>
        </p:nvSpPr>
        <p:spPr>
          <a:xfrm>
            <a:off x="7509902" y="2309908"/>
            <a:ext cx="3158098" cy="400110"/>
          </a:xfrm>
          <a:prstGeom prst="rect">
            <a:avLst/>
          </a:prstGeom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智慧化產銷決策輔助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D45683-17A5-4A28-BF2D-E44E2DC8BB87}"/>
              </a:ext>
            </a:extLst>
          </p:cNvPr>
          <p:cNvSpPr/>
          <p:nvPr/>
        </p:nvSpPr>
        <p:spPr>
          <a:xfrm>
            <a:off x="870484" y="845168"/>
            <a:ext cx="6286154" cy="1929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A77CEF-0E08-4D42-800A-E92166C6FF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87" y="5622168"/>
            <a:ext cx="430721" cy="4307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6EB39C-294A-4458-B637-F6A0691924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61" y="5601542"/>
            <a:ext cx="491938" cy="4919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73C24FD-D8F6-4C2A-B421-A00B5B7317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71" y="5621137"/>
            <a:ext cx="794062" cy="79406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F734B28-8B06-44D4-8A79-81401D8C4312}"/>
              </a:ext>
            </a:extLst>
          </p:cNvPr>
          <p:cNvSpPr/>
          <p:nvPr/>
        </p:nvSpPr>
        <p:spPr>
          <a:xfrm>
            <a:off x="6286694" y="5159472"/>
            <a:ext cx="457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決策資訊會員自動化推播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72A2C40-F004-45C0-8049-570F34BD43F4}"/>
              </a:ext>
            </a:extLst>
          </p:cNvPr>
          <p:cNvCxnSpPr>
            <a:cxnSpLocks/>
          </p:cNvCxnSpPr>
          <p:nvPr/>
        </p:nvCxnSpPr>
        <p:spPr>
          <a:xfrm>
            <a:off x="6097502" y="5261987"/>
            <a:ext cx="0" cy="1151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">
            <a:extLst>
              <a:ext uri="{FF2B5EF4-FFF2-40B4-BE49-F238E27FC236}">
                <a16:creationId xmlns:a16="http://schemas.microsoft.com/office/drawing/2014/main" id="{DD7974BB-0625-4FFD-BD98-3B0E4B643F27}"/>
              </a:ext>
            </a:extLst>
          </p:cNvPr>
          <p:cNvCxnSpPr>
            <a:cxnSpLocks/>
          </p:cNvCxnSpPr>
          <p:nvPr/>
        </p:nvCxnSpPr>
        <p:spPr>
          <a:xfrm>
            <a:off x="349624" y="816404"/>
            <a:ext cx="10304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2">
            <a:extLst>
              <a:ext uri="{FF2B5EF4-FFF2-40B4-BE49-F238E27FC236}">
                <a16:creationId xmlns:a16="http://schemas.microsoft.com/office/drawing/2014/main" id="{9614970A-3FF0-4C22-B16A-EAD32EABB7F5}"/>
              </a:ext>
            </a:extLst>
          </p:cNvPr>
          <p:cNvCxnSpPr>
            <a:cxnSpLocks/>
          </p:cNvCxnSpPr>
          <p:nvPr/>
        </p:nvCxnSpPr>
        <p:spPr>
          <a:xfrm>
            <a:off x="1595718" y="2837453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2">
            <a:extLst>
              <a:ext uri="{FF2B5EF4-FFF2-40B4-BE49-F238E27FC236}">
                <a16:creationId xmlns:a16="http://schemas.microsoft.com/office/drawing/2014/main" id="{2EF601A4-8E0C-4C51-83EF-240A4A4F0461}"/>
              </a:ext>
            </a:extLst>
          </p:cNvPr>
          <p:cNvCxnSpPr>
            <a:cxnSpLocks/>
          </p:cNvCxnSpPr>
          <p:nvPr/>
        </p:nvCxnSpPr>
        <p:spPr>
          <a:xfrm>
            <a:off x="1595718" y="5183221"/>
            <a:ext cx="89647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9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3033</Words>
  <Application>Microsoft Office PowerPoint</Application>
  <PresentationFormat>寬螢幕</PresentationFormat>
  <Paragraphs>691</Paragraphs>
  <Slides>36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微软雅黑</vt:lpstr>
      <vt:lpstr>微软雅黑</vt:lpstr>
      <vt:lpstr>微軟正黑體</vt:lpstr>
      <vt:lpstr>Arial</vt:lpstr>
      <vt:lpstr>Calibri</vt:lpstr>
      <vt:lpstr>Calibri Light</vt:lpstr>
      <vt:lpstr>Impact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航照判識推估玉荷包產量</vt:lpstr>
      <vt:lpstr>航拍判識與現地調查比對</vt:lpstr>
      <vt:lpstr>農情調查、農試所航拍攝影像判識、現地調查差異</vt:lpstr>
      <vt:lpstr>正攝影像判識分類</vt:lpstr>
      <vt:lpstr>PowerPoint 簡報</vt:lpstr>
      <vt:lpstr>玉荷包新梢比例與產量成數推估</vt:lpstr>
      <vt:lpstr>航照判釋蓮霧品種</vt:lpstr>
      <vt:lpstr>0517豪雨稻作災害倒伏判釋</vt:lpstr>
      <vt:lpstr>秋行軍蟲敏感作物分布</vt:lpstr>
      <vt:lpstr>PowerPoint 簡報</vt:lpstr>
      <vt:lpstr>PowerPoint 簡報</vt:lpstr>
      <vt:lpstr>PowerPoint 簡報</vt:lpstr>
      <vt:lpstr>PowerPoint 簡報</vt:lpstr>
      <vt:lpstr>我要種甚麼?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52</cp:revision>
  <cp:lastPrinted>2019-04-23T06:25:09Z</cp:lastPrinted>
  <dcterms:created xsi:type="dcterms:W3CDTF">2019-01-24T00:23:35Z</dcterms:created>
  <dcterms:modified xsi:type="dcterms:W3CDTF">2019-08-21T09:40:23Z</dcterms:modified>
</cp:coreProperties>
</file>